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6" r:id="rId2"/>
    <p:sldId id="261" r:id="rId3"/>
    <p:sldId id="282" r:id="rId4"/>
    <p:sldId id="265" r:id="rId5"/>
    <p:sldId id="266" r:id="rId6"/>
    <p:sldId id="269" r:id="rId7"/>
    <p:sldId id="267" r:id="rId8"/>
    <p:sldId id="270" r:id="rId9"/>
    <p:sldId id="285" r:id="rId10"/>
    <p:sldId id="277" r:id="rId11"/>
    <p:sldId id="281" r:id="rId12"/>
    <p:sldId id="284" r:id="rId13"/>
    <p:sldId id="288" r:id="rId14"/>
    <p:sldId id="275" r:id="rId15"/>
    <p:sldId id="262" r:id="rId16"/>
    <p:sldId id="283" r:id="rId17"/>
    <p:sldId id="280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435"/>
    <a:srgbClr val="FFFFFF"/>
    <a:srgbClr val="691729"/>
    <a:srgbClr val="823130"/>
    <a:srgbClr val="4376B8"/>
    <a:srgbClr val="5E6E3F"/>
    <a:srgbClr val="5E3076"/>
    <a:srgbClr val="947609"/>
    <a:srgbClr val="111E2F"/>
    <a:srgbClr val="1A3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F1C6AA-26A4-48FF-83FF-51FA30F64C8C}" type="doc">
      <dgm:prSet loTypeId="urn:microsoft.com/office/officeart/2005/8/layout/cycle3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3409799-4912-498C-9D20-4067D9C84BA5}">
      <dgm:prSet phldrT="[Text]" custT="1"/>
      <dgm:spPr>
        <a:solidFill>
          <a:srgbClr val="5E307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 anchorCtr="1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Dec.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States Draft</a:t>
          </a:r>
        </a:p>
      </dgm:t>
    </dgm:pt>
    <dgm:pt modelId="{B0815A83-49FD-4204-9717-0DC9C6D4C925}" type="parTrans" cxnId="{55B6BF15-79BE-4834-BF56-29C8A86857E3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43A6E48A-D846-47B4-B8A2-3A850D19D532}" type="sibTrans" cxnId="{55B6BF15-79BE-4834-BF56-29C8A86857E3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50EEEAE8-58CF-4345-8FFC-83E217EC46D7}">
      <dgm:prSet phldrT="[Text]" custT="1"/>
      <dgm:spPr>
        <a:solidFill>
          <a:srgbClr val="5E307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 anchorCtr="1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Jun.-July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NGAUS Review</a:t>
          </a:r>
        </a:p>
      </dgm:t>
    </dgm:pt>
    <dgm:pt modelId="{82894B52-4232-4C81-88C3-8310568FA9BC}" type="parTrans" cxnId="{1985CC1F-BF8C-4641-806E-CFD8E4A3B178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44DE63EA-2034-45ED-9F15-EFC00C5BEB2E}" type="sibTrans" cxnId="{1985CC1F-BF8C-4641-806E-CFD8E4A3B178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518DF98F-088E-408C-80C6-B3FA364AC591}">
      <dgm:prSet phldrT="[Text]" custT="1"/>
      <dgm:spPr>
        <a:solidFill>
          <a:srgbClr val="4376B8"/>
        </a:solidFill>
        <a:ln w="57150">
          <a:solidFill>
            <a:srgbClr val="C0943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 anchorCtr="1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July*</a:t>
          </a:r>
          <a:endParaRPr lang="en-US" sz="20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NGAUS</a:t>
          </a:r>
          <a:r>
            <a: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US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BoD</a:t>
          </a:r>
          <a:r>
            <a: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Review</a:t>
          </a:r>
        </a:p>
      </dgm:t>
    </dgm:pt>
    <dgm:pt modelId="{F7C74BFE-EE90-46BE-A2D1-D5304574D007}" type="parTrans" cxnId="{66135781-EFE3-4467-8911-762F6B9B4A9C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29B1B324-2B66-4238-8756-0E1D039BA407}" type="sibTrans" cxnId="{66135781-EFE3-4467-8911-762F6B9B4A9C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5A8FC73D-EACA-4B7E-BCA1-6B19E005601B}">
      <dgm:prSet phldrT="[Text]" custT="1"/>
      <dgm:spPr>
        <a:solidFill>
          <a:srgbClr val="5E307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 anchorCtr="1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Aug./Sep.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NGAUS Conf. Consideration</a:t>
          </a:r>
          <a:endParaRPr lang="en-US" sz="1800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233BAC2-8EC1-4E61-8EE4-83A41DDEC4E3}" type="parTrans" cxnId="{95377753-2A79-4474-9F4D-0B962C025D5C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52AAF1A9-E6B0-4FD3-8FBF-060DBB371161}" type="sibTrans" cxnId="{95377753-2A79-4474-9F4D-0B962C025D5C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0480FCE1-2E11-4427-B516-478EAB73363A}">
      <dgm:prSet phldrT="[Text]" custT="1"/>
      <dgm:spPr>
        <a:solidFill>
          <a:srgbClr val="4376B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 anchorCtr="1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Oct.-Nov.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Prioritization/ Leg. Action Plan</a:t>
          </a:r>
        </a:p>
      </dgm:t>
    </dgm:pt>
    <dgm:pt modelId="{66699DB7-2AC9-4E98-97DF-2AA62BD54A2C}" type="parTrans" cxnId="{309994A9-1DD8-4C7A-AEA4-34A3A1EF4E98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551BF9A1-0DA4-45EE-A168-305257A8782F}" type="sibTrans" cxnId="{309994A9-1DD8-4C7A-AEA4-34A3A1EF4E98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3DBD93A3-A233-43ED-B292-45828B98E8A3}">
      <dgm:prSet custT="1"/>
      <dgm:spPr>
        <a:solidFill>
          <a:srgbClr val="4376B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 anchorCtr="1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Jan.-May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States Approve</a:t>
          </a:r>
        </a:p>
      </dgm:t>
    </dgm:pt>
    <dgm:pt modelId="{93710CD9-F16C-453E-A180-514A6918C4FA}" type="parTrans" cxnId="{D455723D-638B-4EDC-909C-7CE14ED396C6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6E9E8DC9-2DE8-4BC6-BDB7-BD38B04635CF}" type="sibTrans" cxnId="{D455723D-638B-4EDC-909C-7CE14ED396C6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4FD4AA35-25EC-4E09-B7B0-9842EA4543D8}">
      <dgm:prSet custT="1"/>
      <dgm:spPr>
        <a:solidFill>
          <a:srgbClr val="4376B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 anchorCtr="1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Aug.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NGAUS Preps Drafts</a:t>
          </a:r>
        </a:p>
      </dgm:t>
    </dgm:pt>
    <dgm:pt modelId="{70082D69-DB06-4C9C-90CA-4D2C35A78E62}" type="parTrans" cxnId="{4088D726-0E59-48B6-A0AC-7CABE0AAAE1B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0C844D41-38E9-4803-94FC-1760734B4021}" type="sibTrans" cxnId="{4088D726-0E59-48B6-A0AC-7CABE0AAAE1B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7B8CA52B-FDB2-4624-9986-7C2D78170D0A}" type="pres">
      <dgm:prSet presAssocID="{01F1C6AA-26A4-48FF-83FF-51FA30F64C8C}" presName="Name0" presStyleCnt="0">
        <dgm:presLayoutVars>
          <dgm:dir/>
          <dgm:resizeHandles val="exact"/>
        </dgm:presLayoutVars>
      </dgm:prSet>
      <dgm:spPr/>
    </dgm:pt>
    <dgm:pt modelId="{88BB349A-3F63-4D10-AEB1-291E19358BF7}" type="pres">
      <dgm:prSet presAssocID="{01F1C6AA-26A4-48FF-83FF-51FA30F64C8C}" presName="cycle" presStyleCnt="0"/>
      <dgm:spPr/>
    </dgm:pt>
    <dgm:pt modelId="{EFFC5EB7-A4FE-4E91-8D26-53517A428DB7}" type="pres">
      <dgm:prSet presAssocID="{C3409799-4912-498C-9D20-4067D9C84BA5}" presName="nodeFirstNode" presStyleLbl="node1" presStyleIdx="0" presStyleCnt="7" custScaleX="114216">
        <dgm:presLayoutVars>
          <dgm:bulletEnabled val="1"/>
        </dgm:presLayoutVars>
      </dgm:prSet>
      <dgm:spPr/>
    </dgm:pt>
    <dgm:pt modelId="{BA2F85D3-A787-49D0-9D79-E664B1671025}" type="pres">
      <dgm:prSet presAssocID="{43A6E48A-D846-47B4-B8A2-3A850D19D532}" presName="sibTransFirstNode" presStyleLbl="bgShp" presStyleIdx="0" presStyleCnt="1"/>
      <dgm:spPr/>
    </dgm:pt>
    <dgm:pt modelId="{087B421B-7A75-4699-9B7E-27B6F5717C6D}" type="pres">
      <dgm:prSet presAssocID="{3DBD93A3-A233-43ED-B292-45828B98E8A3}" presName="nodeFollowingNodes" presStyleLbl="node1" presStyleIdx="1" presStyleCnt="7" custScaleX="114216">
        <dgm:presLayoutVars>
          <dgm:bulletEnabled val="1"/>
        </dgm:presLayoutVars>
      </dgm:prSet>
      <dgm:spPr/>
    </dgm:pt>
    <dgm:pt modelId="{FAC1C2B0-0457-4A9F-AE21-80B32292F9B2}" type="pres">
      <dgm:prSet presAssocID="{50EEEAE8-58CF-4345-8FFC-83E217EC46D7}" presName="nodeFollowingNodes" presStyleLbl="node1" presStyleIdx="2" presStyleCnt="7" custScaleX="114216">
        <dgm:presLayoutVars>
          <dgm:bulletEnabled val="1"/>
        </dgm:presLayoutVars>
      </dgm:prSet>
      <dgm:spPr/>
    </dgm:pt>
    <dgm:pt modelId="{75A415E0-A84A-40BF-97FF-343608D31D94}" type="pres">
      <dgm:prSet presAssocID="{518DF98F-088E-408C-80C6-B3FA364AC591}" presName="nodeFollowingNodes" presStyleLbl="node1" presStyleIdx="3" presStyleCnt="7" custScaleX="114216">
        <dgm:presLayoutVars>
          <dgm:bulletEnabled val="1"/>
        </dgm:presLayoutVars>
      </dgm:prSet>
      <dgm:spPr/>
    </dgm:pt>
    <dgm:pt modelId="{29096B42-48EF-4DD6-9B7D-302C2FBA1315}" type="pres">
      <dgm:prSet presAssocID="{4FD4AA35-25EC-4E09-B7B0-9842EA4543D8}" presName="nodeFollowingNodes" presStyleLbl="node1" presStyleIdx="4" presStyleCnt="7" custScaleX="114216">
        <dgm:presLayoutVars>
          <dgm:bulletEnabled val="1"/>
        </dgm:presLayoutVars>
      </dgm:prSet>
      <dgm:spPr/>
    </dgm:pt>
    <dgm:pt modelId="{8D775670-031E-4CB0-8272-09E4FED87475}" type="pres">
      <dgm:prSet presAssocID="{5A8FC73D-EACA-4B7E-BCA1-6B19E005601B}" presName="nodeFollowingNodes" presStyleLbl="node1" presStyleIdx="5" presStyleCnt="7" custScaleX="114216">
        <dgm:presLayoutVars>
          <dgm:bulletEnabled val="1"/>
        </dgm:presLayoutVars>
      </dgm:prSet>
      <dgm:spPr/>
    </dgm:pt>
    <dgm:pt modelId="{6B3236B8-CC27-42EA-9C88-932E9A6E72E6}" type="pres">
      <dgm:prSet presAssocID="{0480FCE1-2E11-4427-B516-478EAB73363A}" presName="nodeFollowingNodes" presStyleLbl="node1" presStyleIdx="6" presStyleCnt="7" custScaleX="114216">
        <dgm:presLayoutVars>
          <dgm:bulletEnabled val="1"/>
        </dgm:presLayoutVars>
      </dgm:prSet>
      <dgm:spPr/>
    </dgm:pt>
  </dgm:ptLst>
  <dgm:cxnLst>
    <dgm:cxn modelId="{4089FA0E-2C77-4944-8CE8-028D6B928D75}" type="presOf" srcId="{518DF98F-088E-408C-80C6-B3FA364AC591}" destId="{75A415E0-A84A-40BF-97FF-343608D31D94}" srcOrd="0" destOrd="0" presId="urn:microsoft.com/office/officeart/2005/8/layout/cycle3"/>
    <dgm:cxn modelId="{8900D912-CF5B-40B2-88B1-3751CBC0E611}" type="presOf" srcId="{C3409799-4912-498C-9D20-4067D9C84BA5}" destId="{EFFC5EB7-A4FE-4E91-8D26-53517A428DB7}" srcOrd="0" destOrd="0" presId="urn:microsoft.com/office/officeart/2005/8/layout/cycle3"/>
    <dgm:cxn modelId="{55B6BF15-79BE-4834-BF56-29C8A86857E3}" srcId="{01F1C6AA-26A4-48FF-83FF-51FA30F64C8C}" destId="{C3409799-4912-498C-9D20-4067D9C84BA5}" srcOrd="0" destOrd="0" parTransId="{B0815A83-49FD-4204-9717-0DC9C6D4C925}" sibTransId="{43A6E48A-D846-47B4-B8A2-3A850D19D532}"/>
    <dgm:cxn modelId="{F3BB491A-2BF4-44C5-A42C-24A5CD6D6E87}" type="presOf" srcId="{50EEEAE8-58CF-4345-8FFC-83E217EC46D7}" destId="{FAC1C2B0-0457-4A9F-AE21-80B32292F9B2}" srcOrd="0" destOrd="0" presId="urn:microsoft.com/office/officeart/2005/8/layout/cycle3"/>
    <dgm:cxn modelId="{1985CC1F-BF8C-4641-806E-CFD8E4A3B178}" srcId="{01F1C6AA-26A4-48FF-83FF-51FA30F64C8C}" destId="{50EEEAE8-58CF-4345-8FFC-83E217EC46D7}" srcOrd="2" destOrd="0" parTransId="{82894B52-4232-4C81-88C3-8310568FA9BC}" sibTransId="{44DE63EA-2034-45ED-9F15-EFC00C5BEB2E}"/>
    <dgm:cxn modelId="{4088D726-0E59-48B6-A0AC-7CABE0AAAE1B}" srcId="{01F1C6AA-26A4-48FF-83FF-51FA30F64C8C}" destId="{4FD4AA35-25EC-4E09-B7B0-9842EA4543D8}" srcOrd="4" destOrd="0" parTransId="{70082D69-DB06-4C9C-90CA-4D2C35A78E62}" sibTransId="{0C844D41-38E9-4803-94FC-1760734B4021}"/>
    <dgm:cxn modelId="{D455723D-638B-4EDC-909C-7CE14ED396C6}" srcId="{01F1C6AA-26A4-48FF-83FF-51FA30F64C8C}" destId="{3DBD93A3-A233-43ED-B292-45828B98E8A3}" srcOrd="1" destOrd="0" parTransId="{93710CD9-F16C-453E-A180-514A6918C4FA}" sibTransId="{6E9E8DC9-2DE8-4BC6-BDB7-BD38B04635CF}"/>
    <dgm:cxn modelId="{86E8C745-AEB1-4D54-9E14-3098F46E595E}" type="presOf" srcId="{3DBD93A3-A233-43ED-B292-45828B98E8A3}" destId="{087B421B-7A75-4699-9B7E-27B6F5717C6D}" srcOrd="0" destOrd="0" presId="urn:microsoft.com/office/officeart/2005/8/layout/cycle3"/>
    <dgm:cxn modelId="{34398D72-37DD-4104-92DA-E36BFCCB4507}" type="presOf" srcId="{01F1C6AA-26A4-48FF-83FF-51FA30F64C8C}" destId="{7B8CA52B-FDB2-4624-9986-7C2D78170D0A}" srcOrd="0" destOrd="0" presId="urn:microsoft.com/office/officeart/2005/8/layout/cycle3"/>
    <dgm:cxn modelId="{95377753-2A79-4474-9F4D-0B962C025D5C}" srcId="{01F1C6AA-26A4-48FF-83FF-51FA30F64C8C}" destId="{5A8FC73D-EACA-4B7E-BCA1-6B19E005601B}" srcOrd="5" destOrd="0" parTransId="{4233BAC2-8EC1-4E61-8EE4-83A41DDEC4E3}" sibTransId="{52AAF1A9-E6B0-4FD3-8FBF-060DBB371161}"/>
    <dgm:cxn modelId="{2509A474-B3FC-4E24-8F7E-12B15237A482}" type="presOf" srcId="{43A6E48A-D846-47B4-B8A2-3A850D19D532}" destId="{BA2F85D3-A787-49D0-9D79-E664B1671025}" srcOrd="0" destOrd="0" presId="urn:microsoft.com/office/officeart/2005/8/layout/cycle3"/>
    <dgm:cxn modelId="{2024E078-2E8A-4574-994C-6C94274C0767}" type="presOf" srcId="{4FD4AA35-25EC-4E09-B7B0-9842EA4543D8}" destId="{29096B42-48EF-4DD6-9B7D-302C2FBA1315}" srcOrd="0" destOrd="0" presId="urn:microsoft.com/office/officeart/2005/8/layout/cycle3"/>
    <dgm:cxn modelId="{66135781-EFE3-4467-8911-762F6B9B4A9C}" srcId="{01F1C6AA-26A4-48FF-83FF-51FA30F64C8C}" destId="{518DF98F-088E-408C-80C6-B3FA364AC591}" srcOrd="3" destOrd="0" parTransId="{F7C74BFE-EE90-46BE-A2D1-D5304574D007}" sibTransId="{29B1B324-2B66-4238-8756-0E1D039BA407}"/>
    <dgm:cxn modelId="{309994A9-1DD8-4C7A-AEA4-34A3A1EF4E98}" srcId="{01F1C6AA-26A4-48FF-83FF-51FA30F64C8C}" destId="{0480FCE1-2E11-4427-B516-478EAB73363A}" srcOrd="6" destOrd="0" parTransId="{66699DB7-2AC9-4E98-97DF-2AA62BD54A2C}" sibTransId="{551BF9A1-0DA4-45EE-A168-305257A8782F}"/>
    <dgm:cxn modelId="{6D1C3EB3-D4C7-4B4C-90D1-687437048A1E}" type="presOf" srcId="{0480FCE1-2E11-4427-B516-478EAB73363A}" destId="{6B3236B8-CC27-42EA-9C88-932E9A6E72E6}" srcOrd="0" destOrd="0" presId="urn:microsoft.com/office/officeart/2005/8/layout/cycle3"/>
    <dgm:cxn modelId="{B13475BA-B0AD-4E51-9B98-D64A8583917F}" type="presOf" srcId="{5A8FC73D-EACA-4B7E-BCA1-6B19E005601B}" destId="{8D775670-031E-4CB0-8272-09E4FED87475}" srcOrd="0" destOrd="0" presId="urn:microsoft.com/office/officeart/2005/8/layout/cycle3"/>
    <dgm:cxn modelId="{F8231519-C6BE-4525-ADDD-5BDC5A0758C4}" type="presParOf" srcId="{7B8CA52B-FDB2-4624-9986-7C2D78170D0A}" destId="{88BB349A-3F63-4D10-AEB1-291E19358BF7}" srcOrd="0" destOrd="0" presId="urn:microsoft.com/office/officeart/2005/8/layout/cycle3"/>
    <dgm:cxn modelId="{9D89D4B3-3256-43E4-AF08-5CEE68385F27}" type="presParOf" srcId="{88BB349A-3F63-4D10-AEB1-291E19358BF7}" destId="{EFFC5EB7-A4FE-4E91-8D26-53517A428DB7}" srcOrd="0" destOrd="0" presId="urn:microsoft.com/office/officeart/2005/8/layout/cycle3"/>
    <dgm:cxn modelId="{3352561C-DD94-4759-AEE5-10AD667797D4}" type="presParOf" srcId="{88BB349A-3F63-4D10-AEB1-291E19358BF7}" destId="{BA2F85D3-A787-49D0-9D79-E664B1671025}" srcOrd="1" destOrd="0" presId="urn:microsoft.com/office/officeart/2005/8/layout/cycle3"/>
    <dgm:cxn modelId="{9243B931-0F5B-41FD-AB5D-B27B43DAD563}" type="presParOf" srcId="{88BB349A-3F63-4D10-AEB1-291E19358BF7}" destId="{087B421B-7A75-4699-9B7E-27B6F5717C6D}" srcOrd="2" destOrd="0" presId="urn:microsoft.com/office/officeart/2005/8/layout/cycle3"/>
    <dgm:cxn modelId="{57297551-ADE1-4B40-A3F4-BEAA3ECF0367}" type="presParOf" srcId="{88BB349A-3F63-4D10-AEB1-291E19358BF7}" destId="{FAC1C2B0-0457-4A9F-AE21-80B32292F9B2}" srcOrd="3" destOrd="0" presId="urn:microsoft.com/office/officeart/2005/8/layout/cycle3"/>
    <dgm:cxn modelId="{2D3560F0-B168-47C4-84F8-5DAA44715B4B}" type="presParOf" srcId="{88BB349A-3F63-4D10-AEB1-291E19358BF7}" destId="{75A415E0-A84A-40BF-97FF-343608D31D94}" srcOrd="4" destOrd="0" presId="urn:microsoft.com/office/officeart/2005/8/layout/cycle3"/>
    <dgm:cxn modelId="{2FB9227A-FB67-49AF-B7EE-C7ADCA086D45}" type="presParOf" srcId="{88BB349A-3F63-4D10-AEB1-291E19358BF7}" destId="{29096B42-48EF-4DD6-9B7D-302C2FBA1315}" srcOrd="5" destOrd="0" presId="urn:microsoft.com/office/officeart/2005/8/layout/cycle3"/>
    <dgm:cxn modelId="{14F218A4-43F8-40FC-A3D4-BE705F9122B1}" type="presParOf" srcId="{88BB349A-3F63-4D10-AEB1-291E19358BF7}" destId="{8D775670-031E-4CB0-8272-09E4FED87475}" srcOrd="6" destOrd="0" presId="urn:microsoft.com/office/officeart/2005/8/layout/cycle3"/>
    <dgm:cxn modelId="{E373A80F-93AF-491B-8268-1FFCE4A1FC65}" type="presParOf" srcId="{88BB349A-3F63-4D10-AEB1-291E19358BF7}" destId="{6B3236B8-CC27-42EA-9C88-932E9A6E72E6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F85D3-A787-49D0-9D79-E664B1671025}">
      <dsp:nvSpPr>
        <dsp:cNvPr id="0" name=""/>
        <dsp:cNvSpPr/>
      </dsp:nvSpPr>
      <dsp:spPr>
        <a:xfrm>
          <a:off x="1404118" y="-81072"/>
          <a:ext cx="5347722" cy="5347722"/>
        </a:xfrm>
        <a:prstGeom prst="circularArrow">
          <a:avLst>
            <a:gd name="adj1" fmla="val 5544"/>
            <a:gd name="adj2" fmla="val 330680"/>
            <a:gd name="adj3" fmla="val 14296033"/>
            <a:gd name="adj4" fmla="val 17076896"/>
            <a:gd name="adj5" fmla="val 575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C5EB7-A4FE-4E91-8D26-53517A428DB7}">
      <dsp:nvSpPr>
        <dsp:cNvPr id="0" name=""/>
        <dsp:cNvSpPr/>
      </dsp:nvSpPr>
      <dsp:spPr>
        <a:xfrm>
          <a:off x="3117100" y="3816"/>
          <a:ext cx="1921758" cy="841282"/>
        </a:xfrm>
        <a:prstGeom prst="roundRect">
          <a:avLst/>
        </a:prstGeom>
        <a:solidFill>
          <a:srgbClr val="5E3076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1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Dec.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States Draft</a:t>
          </a:r>
        </a:p>
      </dsp:txBody>
      <dsp:txXfrm>
        <a:off x="3158168" y="44884"/>
        <a:ext cx="1839622" cy="759146"/>
      </dsp:txXfrm>
    </dsp:sp>
    <dsp:sp modelId="{087B421B-7A75-4699-9B7E-27B6F5717C6D}">
      <dsp:nvSpPr>
        <dsp:cNvPr id="0" name=""/>
        <dsp:cNvSpPr/>
      </dsp:nvSpPr>
      <dsp:spPr>
        <a:xfrm>
          <a:off x="4900050" y="862439"/>
          <a:ext cx="1921758" cy="841282"/>
        </a:xfrm>
        <a:prstGeom prst="roundRect">
          <a:avLst/>
        </a:prstGeom>
        <a:solidFill>
          <a:srgbClr val="4376B8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1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Jan.-May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States Approve</a:t>
          </a:r>
        </a:p>
      </dsp:txBody>
      <dsp:txXfrm>
        <a:off x="4941118" y="903507"/>
        <a:ext cx="1839622" cy="759146"/>
      </dsp:txXfrm>
    </dsp:sp>
    <dsp:sp modelId="{FAC1C2B0-0457-4A9F-AE21-80B32292F9B2}">
      <dsp:nvSpPr>
        <dsp:cNvPr id="0" name=""/>
        <dsp:cNvSpPr/>
      </dsp:nvSpPr>
      <dsp:spPr>
        <a:xfrm>
          <a:off x="5340402" y="2791749"/>
          <a:ext cx="1921758" cy="841282"/>
        </a:xfrm>
        <a:prstGeom prst="roundRect">
          <a:avLst/>
        </a:prstGeom>
        <a:solidFill>
          <a:srgbClr val="5E3076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1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Jun.-July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NGAUS Review</a:t>
          </a:r>
        </a:p>
      </dsp:txBody>
      <dsp:txXfrm>
        <a:off x="5381470" y="2832817"/>
        <a:ext cx="1839622" cy="759146"/>
      </dsp:txXfrm>
    </dsp:sp>
    <dsp:sp modelId="{75A415E0-A84A-40BF-97FF-343608D31D94}">
      <dsp:nvSpPr>
        <dsp:cNvPr id="0" name=""/>
        <dsp:cNvSpPr/>
      </dsp:nvSpPr>
      <dsp:spPr>
        <a:xfrm>
          <a:off x="4106563" y="4338935"/>
          <a:ext cx="1921758" cy="841282"/>
        </a:xfrm>
        <a:prstGeom prst="roundRect">
          <a:avLst/>
        </a:prstGeom>
        <a:solidFill>
          <a:srgbClr val="4376B8"/>
        </a:solidFill>
        <a:ln w="57150" cap="flat" cmpd="sng" algn="ctr">
          <a:solidFill>
            <a:srgbClr val="C0943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1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July*</a:t>
          </a:r>
          <a:endParaRPr lang="en-US" sz="20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NGAUS</a:t>
          </a: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US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BoD</a:t>
          </a: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Review</a:t>
          </a:r>
        </a:p>
      </dsp:txBody>
      <dsp:txXfrm>
        <a:off x="4147631" y="4380003"/>
        <a:ext cx="1839622" cy="759146"/>
      </dsp:txXfrm>
    </dsp:sp>
    <dsp:sp modelId="{29096B42-48EF-4DD6-9B7D-302C2FBA1315}">
      <dsp:nvSpPr>
        <dsp:cNvPr id="0" name=""/>
        <dsp:cNvSpPr/>
      </dsp:nvSpPr>
      <dsp:spPr>
        <a:xfrm>
          <a:off x="2127637" y="4338935"/>
          <a:ext cx="1921758" cy="841282"/>
        </a:xfrm>
        <a:prstGeom prst="roundRect">
          <a:avLst/>
        </a:prstGeom>
        <a:solidFill>
          <a:srgbClr val="4376B8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1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Aug.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NGAUS Preps Drafts</a:t>
          </a:r>
        </a:p>
      </dsp:txBody>
      <dsp:txXfrm>
        <a:off x="2168705" y="4380003"/>
        <a:ext cx="1839622" cy="759146"/>
      </dsp:txXfrm>
    </dsp:sp>
    <dsp:sp modelId="{8D775670-031E-4CB0-8272-09E4FED87475}">
      <dsp:nvSpPr>
        <dsp:cNvPr id="0" name=""/>
        <dsp:cNvSpPr/>
      </dsp:nvSpPr>
      <dsp:spPr>
        <a:xfrm>
          <a:off x="893798" y="2791749"/>
          <a:ext cx="1921758" cy="841282"/>
        </a:xfrm>
        <a:prstGeom prst="roundRect">
          <a:avLst/>
        </a:prstGeom>
        <a:solidFill>
          <a:srgbClr val="5E3076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1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Aug./Sep.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NGAUS Conf. Consideration</a:t>
          </a:r>
          <a:endParaRPr lang="en-US" sz="1800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934866" y="2832817"/>
        <a:ext cx="1839622" cy="759146"/>
      </dsp:txXfrm>
    </dsp:sp>
    <dsp:sp modelId="{6B3236B8-CC27-42EA-9C88-932E9A6E72E6}">
      <dsp:nvSpPr>
        <dsp:cNvPr id="0" name=""/>
        <dsp:cNvSpPr/>
      </dsp:nvSpPr>
      <dsp:spPr>
        <a:xfrm>
          <a:off x="1334150" y="862439"/>
          <a:ext cx="1921758" cy="841282"/>
        </a:xfrm>
        <a:prstGeom prst="roundRect">
          <a:avLst/>
        </a:prstGeom>
        <a:solidFill>
          <a:srgbClr val="4376B8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1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Oct.-Nov.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Prioritization/ Leg. Action Plan</a:t>
          </a:r>
        </a:p>
      </dsp:txBody>
      <dsp:txXfrm>
        <a:off x="1375218" y="903507"/>
        <a:ext cx="1839622" cy="759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DDCFCBF-EF3B-4059-B386-BD852DB1030E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C6A044-3667-4511-ABA4-54836C673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90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6A044-3667-4511-ABA4-54836C673D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42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C6A044-3667-4511-ABA4-54836C673D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459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6A044-3667-4511-ABA4-54836C673D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17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6E92-BB97-4F3F-BB15-825B5368DA01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DA8C-E8B0-41BD-8908-745843B5A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5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6E92-BB97-4F3F-BB15-825B5368DA01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DA8C-E8B0-41BD-8908-745843B5A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72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6E92-BB97-4F3F-BB15-825B5368DA01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DA8C-E8B0-41BD-8908-745843B5A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6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6E92-BB97-4F3F-BB15-825B5368DA01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DA8C-E8B0-41BD-8908-745843B5A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5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6E92-BB97-4F3F-BB15-825B5368DA01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DA8C-E8B0-41BD-8908-745843B5A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8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6E92-BB97-4F3F-BB15-825B5368DA01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DA8C-E8B0-41BD-8908-745843B5A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8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6E92-BB97-4F3F-BB15-825B5368DA01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DA8C-E8B0-41BD-8908-745843B5A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33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6E92-BB97-4F3F-BB15-825B5368DA01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DA8C-E8B0-41BD-8908-745843B5A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7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6E92-BB97-4F3F-BB15-825B5368DA01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DA8C-E8B0-41BD-8908-745843B5A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6E92-BB97-4F3F-BB15-825B5368DA01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DA8C-E8B0-41BD-8908-745843B5A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6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6E92-BB97-4F3F-BB15-825B5368DA01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DA8C-E8B0-41BD-8908-745843B5A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1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46E92-BB97-4F3F-BB15-825B5368DA01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4DA8C-E8B0-41BD-8908-745843B5A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h8Xmn1nUvZE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20497F-B125-4CDC-8DD7-F01A11CE0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73163" y="2332076"/>
            <a:ext cx="4619568" cy="870468"/>
          </a:xfrm>
        </p:spPr>
        <p:txBody>
          <a:bodyPr>
            <a:no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  <a:latin typeface="+mn-lt"/>
              </a:rPr>
              <a:t>Legislative Update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30BDD2C-EE2D-47C2-B7C0-42B5DAA8A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73162" y="3202544"/>
            <a:ext cx="4619567" cy="963056"/>
          </a:xfrm>
        </p:spPr>
        <p:txBody>
          <a:bodyPr>
            <a:norm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NGAUS Legislative Staff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D0C302-6EBF-4234-985D-5E2506EC4D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53" y="6006027"/>
            <a:ext cx="2064533" cy="67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67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" y="384254"/>
            <a:ext cx="12192000" cy="64008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Arial" panose="020B0604020202020204" pitchFamily="34" charset="0"/>
              </a:rPr>
              <a:t>Defense Congressional Cycle</a:t>
            </a:r>
          </a:p>
        </p:txBody>
      </p:sp>
      <p:pic>
        <p:nvPicPr>
          <p:cNvPr id="7" name="Picture 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4EC41F34-FC40-43D4-A8A6-7E6CDA0363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43" y="1459158"/>
            <a:ext cx="11691513" cy="4677166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9023174" y="1807649"/>
            <a:ext cx="320040" cy="2129481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947609">
                  <a:alpha val="85000"/>
                </a:srgb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lIns="0" tIns="0" rIns="0" bIns="0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CURRENT ACTIVITY</a:t>
            </a:r>
          </a:p>
        </p:txBody>
      </p:sp>
      <p:sp>
        <p:nvSpPr>
          <p:cNvPr id="8" name="Down Arrow 1">
            <a:extLst>
              <a:ext uri="{FF2B5EF4-FFF2-40B4-BE49-F238E27FC236}">
                <a16:creationId xmlns:a16="http://schemas.microsoft.com/office/drawing/2014/main" id="{B7D847FD-D244-42EA-A2B8-02BDB0FA72CC}"/>
              </a:ext>
            </a:extLst>
          </p:cNvPr>
          <p:cNvSpPr/>
          <p:nvPr/>
        </p:nvSpPr>
        <p:spPr>
          <a:xfrm>
            <a:off x="6604120" y="3985052"/>
            <a:ext cx="320040" cy="1251588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947609">
                  <a:alpha val="85000"/>
                </a:srgb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lIns="0" tIns="0" rIns="0" bIns="0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CURRENT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4769C102-AAA5-4EE1-B117-BA50D9EFAEFC}"/>
              </a:ext>
            </a:extLst>
          </p:cNvPr>
          <p:cNvSpPr/>
          <p:nvPr/>
        </p:nvSpPr>
        <p:spPr>
          <a:xfrm rot="10800000">
            <a:off x="2151806" y="1171968"/>
            <a:ext cx="320040" cy="574380"/>
          </a:xfrm>
          <a:prstGeom prst="triangle">
            <a:avLst/>
          </a:prstGeom>
          <a:solidFill>
            <a:srgbClr val="FF0000"/>
          </a:solidFill>
          <a:ln>
            <a:solidFill>
              <a:srgbClr val="C094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1">
            <a:extLst>
              <a:ext uri="{FF2B5EF4-FFF2-40B4-BE49-F238E27FC236}">
                <a16:creationId xmlns:a16="http://schemas.microsoft.com/office/drawing/2014/main" id="{2ED2FEE1-7B4B-4968-B0F6-5FAC5C65505F}"/>
              </a:ext>
            </a:extLst>
          </p:cNvPr>
          <p:cNvSpPr/>
          <p:nvPr/>
        </p:nvSpPr>
        <p:spPr>
          <a:xfrm>
            <a:off x="6460960" y="5015345"/>
            <a:ext cx="320040" cy="1251587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947609">
                  <a:alpha val="85000"/>
                </a:srgbClr>
              </a:gs>
              <a:gs pos="100000">
                <a:schemeClr val="accent1">
                  <a:lumMod val="30000"/>
                  <a:lumOff val="70000"/>
                  <a:alpha val="4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lIns="0" tIns="0" rIns="0" bIns="0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3153641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" y="658808"/>
            <a:ext cx="12191999" cy="6069888"/>
          </a:xfrm>
          <a:prstGeom prst="rect">
            <a:avLst/>
          </a:prstGeom>
          <a:noFill/>
        </p:spPr>
        <p:txBody>
          <a:bodyPr wrap="square" lIns="457200" tIns="182880" rIns="457200" bIns="182880" rtlCol="0" anchor="t" anchorCtr="0">
            <a:noAutofit/>
          </a:bodyPr>
          <a:lstStyle/>
          <a:p>
            <a:pPr marL="182880">
              <a:buSzPct val="100000"/>
              <a:tabLst>
                <a:tab pos="228600" algn="l"/>
              </a:tabLs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Authorizations</a:t>
            </a:r>
          </a:p>
          <a:p>
            <a:pPr marL="457200" indent="-274320"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000" b="1" dirty="0">
                <a:solidFill>
                  <a:srgbClr val="C09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S.1605 – National Defense Authorization Act for Fiscal Year 2022</a:t>
            </a:r>
          </a:p>
          <a:p>
            <a:pPr marL="914400" lvl="1" indent="-274320"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President signed into law on 27 December 2021</a:t>
            </a:r>
          </a:p>
          <a:p>
            <a:pPr marL="914400" lvl="1" indent="-274320"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Authorizes $950.0M total NGREA </a:t>
            </a:r>
          </a:p>
          <a:p>
            <a:pPr marL="914400" lvl="1" indent="-274320"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Authorizes all unfunded priorities requested by the Chief, National Guard Bureau</a:t>
            </a:r>
          </a:p>
          <a:p>
            <a:pPr marL="914400" lvl="1" indent="-274320"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82880">
              <a:buSzPct val="100000"/>
              <a:tabLst>
                <a:tab pos="228600" algn="l"/>
              </a:tabLs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Appropriations</a:t>
            </a:r>
          </a:p>
          <a:p>
            <a:pPr marL="457200" indent="-274320"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000" b="1" dirty="0">
                <a:solidFill>
                  <a:srgbClr val="C09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H.R.4432 - Department of Defense Appropriations Bill, 2022 </a:t>
            </a:r>
          </a:p>
          <a:p>
            <a:pPr marL="914400" lvl="1" indent="-274320"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$950M total NGREA;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$285M 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for the ARNG,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$285M 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for the ANG</a:t>
            </a:r>
          </a:p>
          <a:p>
            <a:pPr marL="914400" lvl="1" indent="-274320"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Introduced in the House on 15 July</a:t>
            </a:r>
          </a:p>
          <a:p>
            <a:pPr marL="914400" lvl="1" indent="-274320"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Next Step: Considered by the full House</a:t>
            </a:r>
          </a:p>
          <a:p>
            <a:pPr marL="457200" indent="-274320"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000" b="1" dirty="0">
                <a:solidFill>
                  <a:srgbClr val="C09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H.R.4432 - Department of Defense Appropriations Bill, 2022 </a:t>
            </a:r>
          </a:p>
          <a:p>
            <a:pPr marL="914400" lvl="1" indent="-274320"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$1.45B total NGREA;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$435M 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for the ARNG,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$435M 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for the ANG</a:t>
            </a:r>
          </a:p>
          <a:p>
            <a:pPr marL="914400" lvl="1" indent="-274320"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Introduced in the Senate on 20 October</a:t>
            </a:r>
          </a:p>
          <a:p>
            <a:pPr marL="914400" lvl="1" indent="-274320"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Next Step: Considered by the full Senate</a:t>
            </a:r>
          </a:p>
          <a:p>
            <a:pPr marL="457200" indent="-274320"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000" b="1" dirty="0">
                <a:solidFill>
                  <a:srgbClr val="C09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Roboto" panose="02000000000000000000" pitchFamily="2" charset="0"/>
              </a:rPr>
              <a:t>H.R.6119 – Continuing Resolution </a:t>
            </a:r>
          </a:p>
          <a:p>
            <a:pPr marL="914400" lvl="1" indent="-274320"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Provides stopgap funding for the Federal Government until 18 February 2022</a:t>
            </a:r>
          </a:p>
          <a:p>
            <a:pPr marL="914400" lvl="1" indent="-274320"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914400" lvl="1" indent="-274320"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640080" lvl="1">
              <a:buSzPct val="100000"/>
              <a:tabLst>
                <a:tab pos="228600" algn="l"/>
              </a:tabLst>
              <a:defRPr/>
            </a:pP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1974BE8-D891-4216-B2DB-475C811F4C2C}"/>
              </a:ext>
            </a:extLst>
          </p:cNvPr>
          <p:cNvSpPr txBox="1">
            <a:spLocks/>
          </p:cNvSpPr>
          <p:nvPr/>
        </p:nvSpPr>
        <p:spPr>
          <a:xfrm>
            <a:off x="0" y="357582"/>
            <a:ext cx="12191999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Arial" panose="020B0604020202020204" pitchFamily="34" charset="0"/>
              </a:rPr>
              <a:t>Legislative Update</a:t>
            </a:r>
            <a:endParaRPr lang="en-US" sz="195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50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357582"/>
            <a:ext cx="12191999" cy="64008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Arial" panose="020B0604020202020204" pitchFamily="34" charset="0"/>
              </a:rPr>
              <a:t>Legislative Update</a:t>
            </a:r>
            <a:endParaRPr lang="en-US" sz="195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133475"/>
            <a:ext cx="12191999" cy="5366943"/>
          </a:xfrm>
          <a:prstGeom prst="rect">
            <a:avLst/>
          </a:prstGeom>
          <a:noFill/>
        </p:spPr>
        <p:txBody>
          <a:bodyPr wrap="square" lIns="457200" tIns="182880" rIns="457200" bIns="182880" rtlCol="0" anchor="t" anchorCtr="0">
            <a:noAutofit/>
          </a:bodyPr>
          <a:lstStyle/>
          <a:p>
            <a:pPr marL="457200" indent="-274320"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200" b="1" dirty="0">
                <a:solidFill>
                  <a:srgbClr val="C09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H.R.3512 – Healthcare for our Troops Act</a:t>
            </a:r>
          </a:p>
          <a:p>
            <a:pPr marL="914400" lvl="1" indent="-274320"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Provides Zero-Cost TRICARE Reserve Select and dental coverage for all members of the RC</a:t>
            </a:r>
          </a:p>
          <a:p>
            <a:pPr marL="914400" lvl="1" indent="-274320"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Authorizes TRS eligibility for RC servicemembers who are federal employees in their civilian capacity</a:t>
            </a:r>
          </a:p>
          <a:p>
            <a:pPr marL="457200" indent="-274320"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200" b="1" dirty="0">
                <a:solidFill>
                  <a:srgbClr val="C09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H.R.1836 – Guard and Reserve GI Bill Parity Act</a:t>
            </a:r>
          </a:p>
          <a:p>
            <a:pPr marL="914400" lvl="1" indent="-274320"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Provides GI Bill education benefits parity between the Active and Reserve Components</a:t>
            </a:r>
          </a:p>
          <a:p>
            <a:pPr marL="182880">
              <a:buSzPct val="100000"/>
              <a:tabLst>
                <a:tab pos="228600" algn="l"/>
              </a:tabLst>
              <a:defRPr/>
            </a:pPr>
            <a:endParaRPr lang="en-US" sz="1000" b="1" dirty="0">
              <a:solidFill>
                <a:srgbClr val="C094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274320"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200" b="1" dirty="0">
                <a:solidFill>
                  <a:srgbClr val="C09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S.1297 – Record of Military Service for Members of the Armed Forces Act of 2021</a:t>
            </a:r>
          </a:p>
          <a:p>
            <a:pPr marL="914400" lvl="1" indent="-274320"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Provides definitive record of service (DD-214) for members of the RC for titles 14 and 32</a:t>
            </a:r>
          </a:p>
          <a:p>
            <a:pPr marL="914400" lvl="1" indent="-274320"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Standardizes proof of service across all compos making it easier for Guardsmen to receive benefits</a:t>
            </a:r>
          </a:p>
          <a:p>
            <a:pPr marL="640080" lvl="1">
              <a:buSzPct val="100000"/>
              <a:tabLst>
                <a:tab pos="228600" algn="l"/>
              </a:tabLst>
              <a:defRPr/>
            </a:pP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274320"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200" b="1" dirty="0">
                <a:solidFill>
                  <a:srgbClr val="C09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S.1859/H.R.3626 – Reserve Component bonus and incentive pay</a:t>
            </a:r>
          </a:p>
          <a:p>
            <a:pPr marL="914400" lvl="1" indent="-274320"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Ensures bonus and incentive pay parity between AC and RC servicemembers</a:t>
            </a:r>
          </a:p>
          <a:p>
            <a:pPr marL="640080" lvl="1">
              <a:buSzPct val="100000"/>
              <a:tabLst>
                <a:tab pos="228600" algn="l"/>
              </a:tabLst>
              <a:defRPr/>
            </a:pP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274320"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200" b="1" dirty="0">
                <a:solidFill>
                  <a:srgbClr val="C09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S.3215 – USACE Military Personnel Augmentation Act of 2021</a:t>
            </a:r>
          </a:p>
          <a:p>
            <a:pPr marL="914400" lvl="1" indent="-274320"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Expands USACE eligibility to all Warrant Officers and Enlisted members </a:t>
            </a:r>
          </a:p>
          <a:p>
            <a:pPr marL="914400" lvl="1" indent="-274320"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640080" lvl="1">
              <a:buSzPct val="100000"/>
              <a:tabLst>
                <a:tab pos="228600" algn="l"/>
              </a:tabLst>
              <a:defRPr/>
            </a:pP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640080" lvl="1">
              <a:buSzPct val="100000"/>
              <a:tabLst>
                <a:tab pos="228600" algn="l"/>
              </a:tabLst>
              <a:defRPr/>
            </a:pP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39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21893CE-70B5-44B5-96EA-F694837DC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384254"/>
            <a:ext cx="12192000" cy="64008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Arial" panose="020B0604020202020204" pitchFamily="34" charset="0"/>
              </a:rPr>
              <a:t>Legislative Outreach Programs</a:t>
            </a:r>
          </a:p>
        </p:txBody>
      </p:sp>
      <p:pic>
        <p:nvPicPr>
          <p:cNvPr id="18" name="Content Placeholder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E6B61D0B-409C-4934-BA52-BC334DDBF4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" y="1595302"/>
            <a:ext cx="5181600" cy="921793"/>
          </a:xfrm>
        </p:spPr>
      </p:pic>
      <p:pic>
        <p:nvPicPr>
          <p:cNvPr id="24" name="Content Placeholder 23" descr="Text&#10;&#10;Description automatically generated">
            <a:extLst>
              <a:ext uri="{FF2B5EF4-FFF2-40B4-BE49-F238E27FC236}">
                <a16:creationId xmlns:a16="http://schemas.microsoft.com/office/drawing/2014/main" id="{0C4D9B4D-790F-4275-AF82-CFBD429849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77" y="1024334"/>
            <a:ext cx="5181600" cy="2063731"/>
          </a:xfr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F65C0F1-C121-4D5B-A1C3-714A6BE4FCA3}"/>
              </a:ext>
            </a:extLst>
          </p:cNvPr>
          <p:cNvSpPr txBox="1"/>
          <p:nvPr/>
        </p:nvSpPr>
        <p:spPr>
          <a:xfrm>
            <a:off x="657223" y="3180425"/>
            <a:ext cx="50387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Next Summit: July 17-20,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Targeted towards Company Grade and Warrant Officers from the 54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Goals: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Elevate CGOs view from the State to the National level highlighting challenges faced across the 54.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Increase CGO involvement and advocacy at the grassroots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Short Video:</a:t>
            </a:r>
          </a:p>
          <a:p>
            <a:r>
              <a:rPr lang="en-US" dirty="0">
                <a:solidFill>
                  <a:schemeClr val="bg1"/>
                </a:solidFill>
                <a:hlinkClick r:id="rId6"/>
              </a:rPr>
              <a:t>https://www.youtube.com/watch?v=h8Xmn1nUvZE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308D88-E91E-4A16-88D1-910E8FBE5812}"/>
              </a:ext>
            </a:extLst>
          </p:cNvPr>
          <p:cNvSpPr txBox="1"/>
          <p:nvPr/>
        </p:nvSpPr>
        <p:spPr>
          <a:xfrm>
            <a:off x="6424613" y="3180425"/>
            <a:ext cx="5038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Next Workshop: February 10</a:t>
            </a:r>
            <a:r>
              <a:rPr lang="en-US" b="1" baseline="30000" dirty="0">
                <a:solidFill>
                  <a:schemeClr val="bg1"/>
                </a:solidFill>
              </a:rPr>
              <a:t>th</a:t>
            </a:r>
            <a:r>
              <a:rPr lang="en-US" b="1" dirty="0">
                <a:solidFill>
                  <a:schemeClr val="bg1"/>
                </a:solidFill>
              </a:rPr>
              <a:t>,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Targeted towards CACOs, Executive Directors and Presidents of the 54 Associations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Goal: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Inform audience of NGAUS Legislative Priorities and efforts syncing messaging across the 54.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100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title"/>
          </p:nvPr>
        </p:nvSpPr>
        <p:spPr>
          <a:xfrm>
            <a:off x="1" y="384254"/>
            <a:ext cx="12191999" cy="640080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Arial" panose="020B0604020202020204" pitchFamily="34" charset="0"/>
              </a:rPr>
              <a:t>What Can You Do?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419C2BF-FA03-3240-991D-B3A1F4626024}"/>
              </a:ext>
            </a:extLst>
          </p:cNvPr>
          <p:cNvSpPr>
            <a:spLocks/>
          </p:cNvSpPr>
          <p:nvPr/>
        </p:nvSpPr>
        <p:spPr>
          <a:xfrm>
            <a:off x="2895594" y="4825363"/>
            <a:ext cx="6400800" cy="1143000"/>
          </a:xfrm>
          <a:prstGeom prst="rect">
            <a:avLst/>
          </a:prstGeom>
          <a:solidFill>
            <a:srgbClr val="111E2F"/>
          </a:solidFill>
          <a:ln w="57150">
            <a:noFill/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95594" y="3255367"/>
            <a:ext cx="6400799" cy="1143000"/>
            <a:chOff x="854764" y="2486909"/>
            <a:chExt cx="5280922" cy="2565013"/>
          </a:xfrm>
          <a:solidFill>
            <a:srgbClr val="1A3866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40C1758-DEDE-754B-B641-0AB9EABE1634}"/>
                </a:ext>
              </a:extLst>
            </p:cNvPr>
            <p:cNvSpPr/>
            <p:nvPr/>
          </p:nvSpPr>
          <p:spPr>
            <a:xfrm>
              <a:off x="854764" y="2486909"/>
              <a:ext cx="5280922" cy="2565013"/>
            </a:xfrm>
            <a:prstGeom prst="rect">
              <a:avLst/>
            </a:prstGeom>
            <a:grpFill/>
            <a:ln w="57150">
              <a:noFill/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37" name="TextBox 18">
              <a:extLst>
                <a:ext uri="{FF2B5EF4-FFF2-40B4-BE49-F238E27FC236}">
                  <a16:creationId xmlns:a16="http://schemas.microsoft.com/office/drawing/2014/main" id="{B209C43F-9015-BA43-8F1A-6EAC4E8B93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2466" y="2487475"/>
              <a:ext cx="4153220" cy="256444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rIns="0" anchor="ctr" anchorCtr="0">
              <a:noAutofit/>
            </a:bodyPr>
            <a:lstStyle>
              <a:lvl1pPr>
                <a:defRPr sz="2800">
                  <a:solidFill>
                    <a:schemeClr val="tx1"/>
                  </a:solidFill>
                  <a:latin typeface="Georgia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Georgia" charset="0"/>
                  <a:ea typeface="MS PGothic" charset="0"/>
                  <a:cs typeface="MS PGothic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Georgia" charset="0"/>
                  <a:ea typeface="MS PGothic" charset="0"/>
                  <a:cs typeface="MS PGothic" charset="0"/>
                </a:defRPr>
              </a:lvl3pPr>
              <a:lvl4pPr>
                <a:defRPr>
                  <a:solidFill>
                    <a:schemeClr val="tx1"/>
                  </a:solidFill>
                  <a:latin typeface="Georgia" charset="0"/>
                  <a:ea typeface="MS PGothic" charset="0"/>
                  <a:cs typeface="MS PGothic" charset="0"/>
                </a:defRPr>
              </a:lvl4pPr>
              <a:lvl5pPr>
                <a:defRPr>
                  <a:solidFill>
                    <a:schemeClr val="tx1"/>
                  </a:solidFill>
                  <a:latin typeface="Georgia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Georgia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Georgia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Georgia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Georgia" charset="0"/>
                  <a:ea typeface="MS PGothic" charset="0"/>
                  <a:cs typeface="MS PGothic" charset="0"/>
                </a:defRPr>
              </a:lvl9pPr>
            </a:lstStyle>
            <a:p>
              <a:pPr marL="45720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</a:rPr>
                <a:t>Communicate</a:t>
              </a:r>
              <a:r>
                <a:rPr kumimoji="0" lang="en-US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</a:rPr>
                <a:t> &amp; Socialize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endParaRPr>
            </a:p>
          </p:txBody>
        </p:sp>
      </p:grpSp>
      <p:sp>
        <p:nvSpPr>
          <p:cNvPr id="41" name="TextBox 27">
            <a:extLst>
              <a:ext uri="{FF2B5EF4-FFF2-40B4-BE49-F238E27FC236}">
                <a16:creationId xmlns:a16="http://schemas.microsoft.com/office/drawing/2014/main" id="{CC32CB5B-41D1-2946-9C25-03B8BCAFA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437" y="4825362"/>
            <a:ext cx="5033957" cy="1143002"/>
          </a:xfrm>
          <a:prstGeom prst="rect">
            <a:avLst/>
          </a:prstGeom>
          <a:noFill/>
          <a:ln>
            <a:noFill/>
          </a:ln>
        </p:spPr>
        <p:txBody>
          <a:bodyPr wrap="square" lIns="0" rIns="0" anchor="ctr" anchorCtr="0">
            <a:noAutofit/>
          </a:bodyPr>
          <a:lstStyle>
            <a:lvl1pPr>
              <a:defRPr sz="28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2pPr>
            <a:lvl3pPr>
              <a:defRPr sz="20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3pPr>
            <a:lvl4pPr>
              <a:defRPr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4pPr>
            <a:lvl5pPr>
              <a:defRPr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9pPr>
          </a:lstStyle>
          <a:p>
            <a:pPr marL="457200" marR="0" lvl="0" indent="-27432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State &amp;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District Congressional Staff Outreach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E86E425-4196-6242-9349-A88590C15312}"/>
              </a:ext>
            </a:extLst>
          </p:cNvPr>
          <p:cNvSpPr/>
          <p:nvPr/>
        </p:nvSpPr>
        <p:spPr>
          <a:xfrm>
            <a:off x="2895594" y="1685371"/>
            <a:ext cx="6400800" cy="1143000"/>
          </a:xfrm>
          <a:prstGeom prst="rect">
            <a:avLst/>
          </a:prstGeom>
          <a:solidFill>
            <a:srgbClr val="111E2F"/>
          </a:solidFill>
          <a:ln w="57150">
            <a:noFill/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sp>
        <p:nvSpPr>
          <p:cNvPr id="45" name="TextBox 10">
            <a:extLst>
              <a:ext uri="{FF2B5EF4-FFF2-40B4-BE49-F238E27FC236}">
                <a16:creationId xmlns:a16="http://schemas.microsoft.com/office/drawing/2014/main" id="{8FD8EC27-3925-2746-9AEB-6A89D3FB7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438" y="1685371"/>
            <a:ext cx="5033956" cy="1142999"/>
          </a:xfrm>
          <a:prstGeom prst="rect">
            <a:avLst/>
          </a:prstGeom>
          <a:noFill/>
          <a:ln>
            <a:noFill/>
          </a:ln>
        </p:spPr>
        <p:txBody>
          <a:bodyPr wrap="square" lIns="0" rIns="0" anchor="ctr" anchorCtr="0">
            <a:noAutofit/>
          </a:bodyPr>
          <a:lstStyle>
            <a:lvl1pPr>
              <a:defRPr sz="28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2pPr>
            <a:lvl3pPr>
              <a:defRPr sz="20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3pPr>
            <a:lvl4pPr>
              <a:defRPr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4pPr>
            <a:lvl5pPr>
              <a:defRPr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9pPr>
          </a:lstStyle>
          <a:p>
            <a:pPr marL="45720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Get Informed</a:t>
            </a:r>
          </a:p>
        </p:txBody>
      </p:sp>
      <p:pic>
        <p:nvPicPr>
          <p:cNvPr id="20" name="Picture 19" descr="A close up of graphics&#10;&#10;Description automatically generated">
            <a:extLst>
              <a:ext uri="{FF2B5EF4-FFF2-40B4-BE49-F238E27FC236}">
                <a16:creationId xmlns:a16="http://schemas.microsoft.com/office/drawing/2014/main" id="{1AE89C33-6165-420D-B7CE-29AB7A3655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601" y="3311449"/>
            <a:ext cx="1030836" cy="1030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DA2B3273-2265-4FA0-B33D-2FE194EC59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19" y="1799670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1EFD9BD-4697-4FD6-B898-F8D541032E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19" y="4939663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9180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53883"/>
            <a:ext cx="12192000" cy="750234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09530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Arial" panose="020B0604020202020204" pitchFamily="34" charset="0"/>
              </a:rPr>
              <a:t>NGAUS Write to Congress </a:t>
            </a:r>
            <a:br>
              <a:rPr lang="en-US" b="1" dirty="0">
                <a:solidFill>
                  <a:srgbClr val="C09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C09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Arial" panose="020B0604020202020204" pitchFamily="34" charset="0"/>
              </a:rPr>
              <a:t>H.R.3512 – Health Care for our Troops Act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89978C3-548F-4AA7-ADA0-1A7F67C80D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7541" y="1825625"/>
            <a:ext cx="5150918" cy="435133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3CDF5E9-D54C-41A1-99C7-275B4B35F7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243725" y="1825625"/>
            <a:ext cx="4370549" cy="4351338"/>
          </a:xfr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EF26675E-D37A-48C6-A8B6-94B8BA8114E0}"/>
              </a:ext>
            </a:extLst>
          </p:cNvPr>
          <p:cNvSpPr/>
          <p:nvPr/>
        </p:nvSpPr>
        <p:spPr>
          <a:xfrm rot="7958382">
            <a:off x="2077488" y="5450550"/>
            <a:ext cx="805440" cy="361950"/>
          </a:xfrm>
          <a:prstGeom prst="rightArrow">
            <a:avLst/>
          </a:prstGeom>
          <a:solidFill>
            <a:srgbClr val="691729"/>
          </a:solidFill>
          <a:ln>
            <a:solidFill>
              <a:srgbClr val="C094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F4520E1-F768-452C-BE7B-77BBC40C4A43}"/>
              </a:ext>
            </a:extLst>
          </p:cNvPr>
          <p:cNvSpPr/>
          <p:nvPr/>
        </p:nvSpPr>
        <p:spPr>
          <a:xfrm>
            <a:off x="9868202" y="5045737"/>
            <a:ext cx="805440" cy="361950"/>
          </a:xfrm>
          <a:prstGeom prst="rightArrow">
            <a:avLst/>
          </a:prstGeom>
          <a:solidFill>
            <a:srgbClr val="691729"/>
          </a:solidFill>
          <a:ln>
            <a:solidFill>
              <a:srgbClr val="C094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D759B-8A4B-4785-9558-E2ED292847A9}"/>
              </a:ext>
            </a:extLst>
          </p:cNvPr>
          <p:cNvSpPr/>
          <p:nvPr/>
        </p:nvSpPr>
        <p:spPr>
          <a:xfrm>
            <a:off x="2333625" y="4305300"/>
            <a:ext cx="952500" cy="238125"/>
          </a:xfrm>
          <a:prstGeom prst="rect">
            <a:avLst/>
          </a:prstGeom>
          <a:solidFill>
            <a:srgbClr val="FFFF00">
              <a:alpha val="24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59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357582"/>
            <a:ext cx="12191999" cy="64008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Arial" panose="020B0604020202020204" pitchFamily="34" charset="0"/>
              </a:rPr>
              <a:t>117</a:t>
            </a:r>
            <a:r>
              <a:rPr lang="en-US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Arial" panose="020B0604020202020204" pitchFamily="34" charset="0"/>
              </a:rPr>
              <a:t>th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Arial" panose="020B0604020202020204" pitchFamily="34" charset="0"/>
              </a:rPr>
              <a:t> Congress, First Session Overview</a:t>
            </a:r>
            <a:endParaRPr lang="en-US" sz="195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080655"/>
            <a:ext cx="12191999" cy="1647555"/>
          </a:xfrm>
          <a:prstGeom prst="rect">
            <a:avLst/>
          </a:prstGeom>
          <a:noFill/>
        </p:spPr>
        <p:txBody>
          <a:bodyPr wrap="square" lIns="457200" tIns="182880" rIns="457200" bIns="182880" rtlCol="0" anchor="t" anchorCtr="0">
            <a:noAutofit/>
          </a:bodyPr>
          <a:lstStyle/>
          <a:p>
            <a:pPr marL="45720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House of Representatives - 221-211 Democratic Majority</a:t>
            </a:r>
          </a:p>
          <a:p>
            <a:pPr marL="45720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Senate - 50-50 split, Democratic control under 2021 US Senate Power-Sharing Agreement</a:t>
            </a:r>
          </a:p>
          <a:p>
            <a:pPr marL="45720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President’s Budget released May 28, 2021</a:t>
            </a:r>
          </a:p>
          <a:p>
            <a:pPr marL="45720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New Chairs in SASC, HASC, SAC-D, HAC-D, SVAC, HVAC</a:t>
            </a:r>
          </a:p>
          <a:p>
            <a:pPr marL="45720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B7E39EC-2F3D-4AA1-A271-29D9CC786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938495"/>
              </p:ext>
            </p:extLst>
          </p:nvPr>
        </p:nvGraphicFramePr>
        <p:xfrm>
          <a:off x="857250" y="2728209"/>
          <a:ext cx="10494720" cy="34027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0228">
                  <a:extLst>
                    <a:ext uri="{9D8B030D-6E8A-4147-A177-3AD203B41FA5}">
                      <a16:colId xmlns:a16="http://schemas.microsoft.com/office/drawing/2014/main" val="575080123"/>
                    </a:ext>
                  </a:extLst>
                </a:gridCol>
                <a:gridCol w="2098623">
                  <a:extLst>
                    <a:ext uri="{9D8B030D-6E8A-4147-A177-3AD203B41FA5}">
                      <a16:colId xmlns:a16="http://schemas.microsoft.com/office/drawing/2014/main" val="1189555895"/>
                    </a:ext>
                  </a:extLst>
                </a:gridCol>
                <a:gridCol w="2098623">
                  <a:extLst>
                    <a:ext uri="{9D8B030D-6E8A-4147-A177-3AD203B41FA5}">
                      <a16:colId xmlns:a16="http://schemas.microsoft.com/office/drawing/2014/main" val="3089646434"/>
                    </a:ext>
                  </a:extLst>
                </a:gridCol>
                <a:gridCol w="2098623">
                  <a:extLst>
                    <a:ext uri="{9D8B030D-6E8A-4147-A177-3AD203B41FA5}">
                      <a16:colId xmlns:a16="http://schemas.microsoft.com/office/drawing/2014/main" val="3883996291"/>
                    </a:ext>
                  </a:extLst>
                </a:gridCol>
                <a:gridCol w="2098623">
                  <a:extLst>
                    <a:ext uri="{9D8B030D-6E8A-4147-A177-3AD203B41FA5}">
                      <a16:colId xmlns:a16="http://schemas.microsoft.com/office/drawing/2014/main" val="3446016518"/>
                    </a:ext>
                  </a:extLst>
                </a:gridCol>
              </a:tblGrid>
              <a:tr h="6838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Committee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111E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Senate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Chair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111E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Senate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Co-Chair/Ranking Member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111E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House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Chair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111E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House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Ranking Member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111E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656138"/>
                  </a:ext>
                </a:extLst>
              </a:tr>
              <a:tr h="5336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 Armed Services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111E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Jack Reed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(D-RI)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Jim Inhofe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(R-OK)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Adam Smith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(D-WA)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Mike Rogers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(R-AL)*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806055"/>
                  </a:ext>
                </a:extLst>
              </a:tr>
              <a:tr h="5336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 Appropriations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111E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Patrick Leahy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(D-VT)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Richard Shelby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(R-AL)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Rosa DeLauro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(D-CT)*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Kay Granger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(R-TX)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258597"/>
                  </a:ext>
                </a:extLst>
              </a:tr>
              <a:tr h="533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Defense            Subcommittee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111E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Jon Tester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(D-MT)*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Richard Shelby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(R-AL)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Betty McCollum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(D-MN)*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Ken Calvert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(R-CA)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938088"/>
                  </a:ext>
                </a:extLst>
              </a:tr>
              <a:tr h="584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VA/MILCON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Subcommittee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111E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Martin Heinrich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(D-NM)*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John </a:t>
                      </a:r>
                      <a:r>
                        <a:rPr lang="en-US" sz="1400" b="1" dirty="0" err="1">
                          <a:effectLst/>
                        </a:rPr>
                        <a:t>Boozman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(R-AR)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Debbie Wasserman Schultz (D-FL)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John Carter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(R-TX)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35732"/>
                  </a:ext>
                </a:extLst>
              </a:tr>
              <a:tr h="5336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 Veterans’ Affairs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111E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John Tester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(D-MT)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Jerry Moran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(R-KS)*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Mark Takano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(D-CA)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Mike Bost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(R-IL)*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058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75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5731"/>
            <a:ext cx="4380931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Agenda</a:t>
            </a:r>
          </a:p>
        </p:txBody>
      </p:sp>
      <p:sp>
        <p:nvSpPr>
          <p:cNvPr id="6" name="Rectangle 5"/>
          <p:cNvSpPr/>
          <p:nvPr/>
        </p:nvSpPr>
        <p:spPr>
          <a:xfrm>
            <a:off x="5102827" y="849419"/>
            <a:ext cx="7089675" cy="424732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182880">
              <a:lnSpc>
                <a:spcPct val="90000"/>
              </a:lnSpc>
              <a:buSzPct val="100000"/>
              <a:tabLst>
                <a:tab pos="228600" algn="l"/>
              </a:tabLst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Mission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2827" y="1516068"/>
            <a:ext cx="7089675" cy="424732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182880">
              <a:lnSpc>
                <a:spcPct val="90000"/>
              </a:lnSpc>
              <a:buSzPct val="100000"/>
              <a:tabLst>
                <a:tab pos="228600" algn="l"/>
              </a:tabLst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Organizational Structure</a:t>
            </a:r>
          </a:p>
        </p:txBody>
      </p:sp>
      <p:sp>
        <p:nvSpPr>
          <p:cNvPr id="9" name="Rectangle 8"/>
          <p:cNvSpPr/>
          <p:nvPr/>
        </p:nvSpPr>
        <p:spPr>
          <a:xfrm>
            <a:off x="5102827" y="2182717"/>
            <a:ext cx="7089675" cy="424732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182880">
              <a:lnSpc>
                <a:spcPct val="90000"/>
              </a:lnSpc>
              <a:buSzPct val="100000"/>
              <a:tabLst>
                <a:tab pos="228600" algn="l"/>
              </a:tabLst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Legislative Team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02827" y="2849366"/>
            <a:ext cx="7089675" cy="424732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182880">
              <a:lnSpc>
                <a:spcPct val="90000"/>
              </a:lnSpc>
              <a:buSzPct val="100000"/>
              <a:tabLst>
                <a:tab pos="228600" algn="l"/>
              </a:tabLst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Strategic Overview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21300" y="3505251"/>
            <a:ext cx="7089675" cy="424732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182880">
              <a:lnSpc>
                <a:spcPct val="90000"/>
              </a:lnSpc>
              <a:buSzPct val="100000"/>
              <a:tabLst>
                <a:tab pos="228600" algn="l"/>
              </a:tabLst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Resolutions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02827" y="4220206"/>
            <a:ext cx="7089675" cy="424732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182880">
              <a:lnSpc>
                <a:spcPct val="90000"/>
              </a:lnSpc>
              <a:buSzPct val="100000"/>
              <a:tabLst>
                <a:tab pos="228600" algn="l"/>
              </a:tabLst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Notable FY21 Accomplishments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02827" y="4861455"/>
            <a:ext cx="7089675" cy="424732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182880">
              <a:lnSpc>
                <a:spcPct val="90000"/>
              </a:lnSpc>
              <a:buSzPct val="100000"/>
              <a:tabLst>
                <a:tab pos="228600" algn="l"/>
              </a:tabLst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Priorities for a 21</a:t>
            </a:r>
            <a:r>
              <a:rPr lang="en-US" sz="2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st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 Century National Guard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02827" y="5465163"/>
            <a:ext cx="7089675" cy="424732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182880">
              <a:lnSpc>
                <a:spcPct val="90000"/>
              </a:lnSpc>
              <a:buSzPct val="100000"/>
              <a:tabLst>
                <a:tab pos="228600" algn="l"/>
              </a:tabLst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Congressional Cycle Overview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956" y="5347454"/>
            <a:ext cx="666750" cy="666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44" y="4066616"/>
            <a:ext cx="638175" cy="638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957" y="2740025"/>
            <a:ext cx="666749" cy="6667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94" y="1339849"/>
            <a:ext cx="676275" cy="676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3" name="Straight Connector 22"/>
          <p:cNvCxnSpPr/>
          <p:nvPr/>
        </p:nvCxnSpPr>
        <p:spPr>
          <a:xfrm>
            <a:off x="4777919" y="1368425"/>
            <a:ext cx="684847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777919" y="2044700"/>
            <a:ext cx="684847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777919" y="2682875"/>
            <a:ext cx="684847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777919" y="3387725"/>
            <a:ext cx="684847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777919" y="4054475"/>
            <a:ext cx="684847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777919" y="4733925"/>
            <a:ext cx="684847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77919" y="5359400"/>
            <a:ext cx="684847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A picture containing hydrant, clock&#10;&#10;Description automatically generated">
            <a:extLst>
              <a:ext uri="{FF2B5EF4-FFF2-40B4-BE49-F238E27FC236}">
                <a16:creationId xmlns:a16="http://schemas.microsoft.com/office/drawing/2014/main" id="{3BD119E6-2B4D-4EDD-9DEB-989BCEE253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09" y="775711"/>
            <a:ext cx="548640" cy="548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 descr="A picture containing building, tower&#10;&#10;Description automatically generated">
            <a:extLst>
              <a:ext uri="{FF2B5EF4-FFF2-40B4-BE49-F238E27FC236}">
                <a16:creationId xmlns:a16="http://schemas.microsoft.com/office/drawing/2014/main" id="{789E5551-DFF5-414F-999C-4060B0D136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29" y="2138653"/>
            <a:ext cx="457200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 descr="A close up of a sign&#10;&#10;Description automatically generated">
            <a:extLst>
              <a:ext uri="{FF2B5EF4-FFF2-40B4-BE49-F238E27FC236}">
                <a16:creationId xmlns:a16="http://schemas.microsoft.com/office/drawing/2014/main" id="{FC1615F3-93C4-4D8F-B34E-1969AAF55D5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204" y="3489430"/>
            <a:ext cx="457200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79843894-8EC7-4EA6-B4F4-48FA0D3059B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953" y="4829723"/>
            <a:ext cx="457200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49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384254"/>
            <a:ext cx="12192000" cy="64008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Mission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5DE61D5B-16A9-492D-8AD8-865BBA5DD864}"/>
              </a:ext>
            </a:extLst>
          </p:cNvPr>
          <p:cNvSpPr txBox="1">
            <a:spLocks/>
          </p:cNvSpPr>
          <p:nvPr/>
        </p:nvSpPr>
        <p:spPr>
          <a:xfrm>
            <a:off x="6172200" y="1402599"/>
            <a:ext cx="5483086" cy="50711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274320"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Serve as a </a:t>
            </a:r>
            <a:r>
              <a:rPr lang="en-US" b="1" dirty="0">
                <a:solidFill>
                  <a:srgbClr val="C09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strong advocate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for National Guard service members, their families, and veterans in Washington, D.C.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lvl="0" indent="-27432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Continuously improve National Guard </a:t>
            </a:r>
            <a:r>
              <a:rPr lang="en-US" b="1" dirty="0">
                <a:solidFill>
                  <a:srgbClr val="C09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readiness, modernization, and quality of life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within the Total Force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lvl="0" indent="-27432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Preserve and promote the National Guard’s </a:t>
            </a:r>
            <a:r>
              <a:rPr lang="en-US" b="1" dirty="0">
                <a:solidFill>
                  <a:srgbClr val="C09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rich militia heritage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 as the first military organization of the U.S.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 descr="A person holding a flag&#10;&#10;Description automatically generated with low confidence">
            <a:extLst>
              <a:ext uri="{FF2B5EF4-FFF2-40B4-BE49-F238E27FC236}">
                <a16:creationId xmlns:a16="http://schemas.microsoft.com/office/drawing/2014/main" id="{7AA1795B-2769-42CF-98FD-B517CD1BD0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19" y="1683427"/>
            <a:ext cx="5765981" cy="4500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6894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C0D67C-50BE-FE4A-9C5D-AA05D08F8655}"/>
              </a:ext>
            </a:extLst>
          </p:cNvPr>
          <p:cNvCxnSpPr/>
          <p:nvPr/>
        </p:nvCxnSpPr>
        <p:spPr>
          <a:xfrm flipV="1">
            <a:off x="5626571" y="3138472"/>
            <a:ext cx="2688116" cy="1134"/>
          </a:xfrm>
          <a:prstGeom prst="line">
            <a:avLst/>
          </a:prstGeom>
          <a:ln w="31750">
            <a:solidFill>
              <a:srgbClr val="94760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6BCA0B4-6CA5-AC40-9FCD-316F0FF6817F}"/>
              </a:ext>
            </a:extLst>
          </p:cNvPr>
          <p:cNvCxnSpPr>
            <a:cxnSpLocks/>
          </p:cNvCxnSpPr>
          <p:nvPr/>
        </p:nvCxnSpPr>
        <p:spPr>
          <a:xfrm flipH="1">
            <a:off x="8426425" y="3624016"/>
            <a:ext cx="998" cy="1776537"/>
          </a:xfrm>
          <a:prstGeom prst="line">
            <a:avLst/>
          </a:prstGeom>
          <a:ln w="31750">
            <a:solidFill>
              <a:srgbClr val="94760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6BCA0B4-6CA5-AC40-9FCD-316F0FF6817F}"/>
              </a:ext>
            </a:extLst>
          </p:cNvPr>
          <p:cNvCxnSpPr>
            <a:cxnSpLocks/>
          </p:cNvCxnSpPr>
          <p:nvPr/>
        </p:nvCxnSpPr>
        <p:spPr>
          <a:xfrm>
            <a:off x="3756961" y="3624016"/>
            <a:ext cx="4190" cy="1915454"/>
          </a:xfrm>
          <a:prstGeom prst="line">
            <a:avLst/>
          </a:prstGeom>
          <a:ln w="31750">
            <a:solidFill>
              <a:srgbClr val="94760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BCA0B4-6CA5-AC40-9FCD-316F0FF6817F}"/>
              </a:ext>
            </a:extLst>
          </p:cNvPr>
          <p:cNvCxnSpPr>
            <a:cxnSpLocks/>
            <a:stCxn id="29" idx="0"/>
          </p:cNvCxnSpPr>
          <p:nvPr/>
        </p:nvCxnSpPr>
        <p:spPr>
          <a:xfrm flipH="1">
            <a:off x="6083808" y="1502776"/>
            <a:ext cx="12192" cy="4058526"/>
          </a:xfrm>
          <a:prstGeom prst="line">
            <a:avLst/>
          </a:prstGeom>
          <a:ln w="31750">
            <a:solidFill>
              <a:srgbClr val="94760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E8DA5F9-5457-DE4A-9583-0775D672E124}"/>
              </a:ext>
            </a:extLst>
          </p:cNvPr>
          <p:cNvSpPr/>
          <p:nvPr/>
        </p:nvSpPr>
        <p:spPr>
          <a:xfrm>
            <a:off x="2778171" y="4351742"/>
            <a:ext cx="1965960" cy="533400"/>
          </a:xfrm>
          <a:prstGeom prst="rect">
            <a:avLst/>
          </a:prstGeom>
          <a:solidFill>
            <a:srgbClr val="4376B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Director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E69C86-FCC1-6D4A-A952-DBC855561C82}"/>
              </a:ext>
            </a:extLst>
          </p:cNvPr>
          <p:cNvSpPr/>
          <p:nvPr/>
        </p:nvSpPr>
        <p:spPr>
          <a:xfrm>
            <a:off x="7445303" y="5037478"/>
            <a:ext cx="1965960" cy="786384"/>
          </a:xfrm>
          <a:prstGeom prst="rect">
            <a:avLst/>
          </a:prstGeom>
          <a:solidFill>
            <a:srgbClr val="4376B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Industry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Relations Staff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19B3CA-8E87-8F46-86DE-65469197074B}"/>
              </a:ext>
            </a:extLst>
          </p:cNvPr>
          <p:cNvSpPr/>
          <p:nvPr/>
        </p:nvSpPr>
        <p:spPr>
          <a:xfrm>
            <a:off x="5141861" y="4364733"/>
            <a:ext cx="1965960" cy="533400"/>
          </a:xfrm>
          <a:prstGeom prst="rect">
            <a:avLst/>
          </a:prstGeom>
          <a:solidFill>
            <a:srgbClr val="4376B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Director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2AFEFC-0ED2-B448-A056-029C255F44A8}"/>
              </a:ext>
            </a:extLst>
          </p:cNvPr>
          <p:cNvCxnSpPr/>
          <p:nvPr/>
        </p:nvCxnSpPr>
        <p:spPr>
          <a:xfrm flipH="1">
            <a:off x="10756149" y="3624016"/>
            <a:ext cx="3291" cy="1776537"/>
          </a:xfrm>
          <a:prstGeom prst="line">
            <a:avLst/>
          </a:prstGeom>
          <a:ln w="31750">
            <a:solidFill>
              <a:srgbClr val="94760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D2919C2-71F5-2E40-9C05-681282352D20}"/>
              </a:ext>
            </a:extLst>
          </p:cNvPr>
          <p:cNvSpPr/>
          <p:nvPr/>
        </p:nvSpPr>
        <p:spPr>
          <a:xfrm>
            <a:off x="7445303" y="4358992"/>
            <a:ext cx="1965960" cy="533400"/>
          </a:xfrm>
          <a:prstGeom prst="rect">
            <a:avLst/>
          </a:prstGeom>
          <a:solidFill>
            <a:srgbClr val="4376B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5" name="TextBox 59">
            <a:extLst>
              <a:ext uri="{FF2B5EF4-FFF2-40B4-BE49-F238E27FC236}">
                <a16:creationId xmlns:a16="http://schemas.microsoft.com/office/drawing/2014/main" id="{3B7E58C4-5AA6-E24D-A7B8-9FA3100A7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073" y="3796625"/>
            <a:ext cx="2103120" cy="328803"/>
          </a:xfrm>
          <a:prstGeom prst="rect">
            <a:avLst/>
          </a:prstGeom>
          <a:solidFill>
            <a:srgbClr val="5E307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>
            <a:noAutofit/>
          </a:bodyPr>
          <a:lstStyle>
            <a:lvl1pPr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Communications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1AE9D9-E0DE-4B42-9C95-E69CDA38855E}"/>
              </a:ext>
            </a:extLst>
          </p:cNvPr>
          <p:cNvSpPr/>
          <p:nvPr/>
        </p:nvSpPr>
        <p:spPr>
          <a:xfrm>
            <a:off x="4907280" y="2183094"/>
            <a:ext cx="2377440" cy="530352"/>
          </a:xfrm>
          <a:prstGeom prst="rect">
            <a:avLst/>
          </a:prstGeom>
          <a:solidFill>
            <a:srgbClr val="4376B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NGAUS President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AA87BD-BE9D-A248-8C55-E1E594E1207F}"/>
              </a:ext>
            </a:extLst>
          </p:cNvPr>
          <p:cNvSpPr/>
          <p:nvPr/>
        </p:nvSpPr>
        <p:spPr>
          <a:xfrm>
            <a:off x="5141861" y="5047072"/>
            <a:ext cx="1965960" cy="786384"/>
          </a:xfrm>
          <a:prstGeom prst="rect">
            <a:avLst/>
          </a:prstGeom>
          <a:solidFill>
            <a:srgbClr val="4376B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Membership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Staff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8" name="TextBox 60">
            <a:extLst>
              <a:ext uri="{FF2B5EF4-FFF2-40B4-BE49-F238E27FC236}">
                <a16:creationId xmlns:a16="http://schemas.microsoft.com/office/drawing/2014/main" id="{EF670D01-662D-B844-BE87-B51A9C1D5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6242" y="3796625"/>
            <a:ext cx="2103120" cy="328803"/>
          </a:xfrm>
          <a:prstGeom prst="rect">
            <a:avLst/>
          </a:prstGeom>
          <a:solidFill>
            <a:srgbClr val="5E307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>
            <a:noAutofit/>
          </a:bodyPr>
          <a:lstStyle>
            <a:lvl1pPr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Industry Relations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E26FE59-3A5E-4C43-A962-30821F5376A7}"/>
              </a:ext>
            </a:extLst>
          </p:cNvPr>
          <p:cNvSpPr/>
          <p:nvPr/>
        </p:nvSpPr>
        <p:spPr>
          <a:xfrm>
            <a:off x="4907280" y="1502776"/>
            <a:ext cx="2377440" cy="530352"/>
          </a:xfrm>
          <a:prstGeom prst="rect">
            <a:avLst/>
          </a:prstGeom>
          <a:solidFill>
            <a:srgbClr val="4376B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Board of Directors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8DA5F9-5457-DE4A-9583-0775D672E124}"/>
              </a:ext>
            </a:extLst>
          </p:cNvPr>
          <p:cNvSpPr/>
          <p:nvPr/>
        </p:nvSpPr>
        <p:spPr>
          <a:xfrm>
            <a:off x="2770403" y="5041731"/>
            <a:ext cx="1965960" cy="786384"/>
          </a:xfrm>
          <a:prstGeom prst="rect">
            <a:avLst/>
          </a:prstGeom>
          <a:solidFill>
            <a:srgbClr val="4376B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Communications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Staff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1" name="TextBox 60">
            <a:extLst>
              <a:ext uri="{FF2B5EF4-FFF2-40B4-BE49-F238E27FC236}">
                <a16:creationId xmlns:a16="http://schemas.microsoft.com/office/drawing/2014/main" id="{516A0338-098F-CA4B-917F-A610BC584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393" y="3796625"/>
            <a:ext cx="2103120" cy="328803"/>
          </a:xfrm>
          <a:prstGeom prst="rect">
            <a:avLst/>
          </a:prstGeom>
          <a:solidFill>
            <a:srgbClr val="5E307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>
            <a:noAutofit/>
          </a:bodyPr>
          <a:lstStyle>
            <a:lvl1pPr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Membership</a:t>
            </a:r>
            <a:r>
              <a:rPr lang="en-US" altLang="en-US" sz="155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&amp; </a:t>
            </a:r>
            <a:r>
              <a:rPr kumimoji="0" lang="en-US" altLang="en-US" sz="155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Marketing</a:t>
            </a:r>
            <a:endParaRPr kumimoji="0" lang="en-US" altLang="en-US" sz="15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61AE9D9-E0DE-4B42-9C95-E69CDA38855E}"/>
              </a:ext>
            </a:extLst>
          </p:cNvPr>
          <p:cNvSpPr/>
          <p:nvPr/>
        </p:nvSpPr>
        <p:spPr>
          <a:xfrm>
            <a:off x="4911852" y="2888702"/>
            <a:ext cx="2381250" cy="530352"/>
          </a:xfrm>
          <a:prstGeom prst="rect">
            <a:avLst/>
          </a:prstGeom>
          <a:solidFill>
            <a:srgbClr val="4376B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Chief of Staff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61AE9D9-E0DE-4B42-9C95-E69CDA38855E}"/>
              </a:ext>
            </a:extLst>
          </p:cNvPr>
          <p:cNvSpPr/>
          <p:nvPr/>
        </p:nvSpPr>
        <p:spPr>
          <a:xfrm>
            <a:off x="7513320" y="2888702"/>
            <a:ext cx="1828800" cy="530352"/>
          </a:xfrm>
          <a:prstGeom prst="rect">
            <a:avLst/>
          </a:prstGeom>
          <a:solidFill>
            <a:srgbClr val="4376B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Executive Staff</a:t>
            </a:r>
          </a:p>
        </p:txBody>
      </p:sp>
      <p:sp>
        <p:nvSpPr>
          <p:cNvPr id="34" name="TextBox 60">
            <a:extLst>
              <a:ext uri="{FF2B5EF4-FFF2-40B4-BE49-F238E27FC236}">
                <a16:creationId xmlns:a16="http://schemas.microsoft.com/office/drawing/2014/main" id="{EF670D01-662D-B844-BE87-B51A9C1D5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1091" y="3796625"/>
            <a:ext cx="2103120" cy="328803"/>
          </a:xfrm>
          <a:prstGeom prst="rect">
            <a:avLst/>
          </a:prstGeom>
          <a:solidFill>
            <a:srgbClr val="5E307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>
            <a:noAutofit/>
          </a:bodyPr>
          <a:lstStyle>
            <a:lvl1pPr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Contracts/Finance/HR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D2919C2-71F5-2E40-9C05-681282352D20}"/>
              </a:ext>
            </a:extLst>
          </p:cNvPr>
          <p:cNvSpPr/>
          <p:nvPr/>
        </p:nvSpPr>
        <p:spPr>
          <a:xfrm>
            <a:off x="9779671" y="4347469"/>
            <a:ext cx="1965960" cy="533400"/>
          </a:xfrm>
          <a:prstGeom prst="rect">
            <a:avLst/>
          </a:prstGeom>
          <a:solidFill>
            <a:srgbClr val="4376B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8FCF0EF-EC32-4D4E-93CD-E7973CFFD983}"/>
              </a:ext>
            </a:extLst>
          </p:cNvPr>
          <p:cNvSpPr/>
          <p:nvPr/>
        </p:nvSpPr>
        <p:spPr>
          <a:xfrm>
            <a:off x="9794748" y="5037478"/>
            <a:ext cx="1965960" cy="786384"/>
          </a:xfrm>
          <a:prstGeom prst="rect">
            <a:avLst/>
          </a:prstGeom>
          <a:solidFill>
            <a:srgbClr val="4376B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Finance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Staff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1" y="383721"/>
            <a:ext cx="12191999" cy="640080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Arial" panose="020B0604020202020204" pitchFamily="34" charset="0"/>
              </a:rPr>
              <a:t>Organizational Structure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6154" y="3103369"/>
            <a:ext cx="2528350" cy="329037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111E2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6BCA0B4-6CA5-AC40-9FCD-316F0FF6817F}"/>
              </a:ext>
            </a:extLst>
          </p:cNvPr>
          <p:cNvCxnSpPr>
            <a:cxnSpLocks/>
          </p:cNvCxnSpPr>
          <p:nvPr/>
        </p:nvCxnSpPr>
        <p:spPr>
          <a:xfrm>
            <a:off x="1414272" y="3628030"/>
            <a:ext cx="0" cy="1802640"/>
          </a:xfrm>
          <a:prstGeom prst="line">
            <a:avLst/>
          </a:prstGeom>
          <a:ln w="31750">
            <a:solidFill>
              <a:srgbClr val="94760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04014DAC-03EE-D643-88BE-273CF3B4388B}"/>
              </a:ext>
            </a:extLst>
          </p:cNvPr>
          <p:cNvSpPr/>
          <p:nvPr/>
        </p:nvSpPr>
        <p:spPr>
          <a:xfrm>
            <a:off x="427349" y="4347469"/>
            <a:ext cx="1965960" cy="530352"/>
          </a:xfrm>
          <a:prstGeom prst="rect">
            <a:avLst/>
          </a:prstGeom>
          <a:solidFill>
            <a:srgbClr val="4376B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Vice President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7" name="TextBox 51">
            <a:extLst>
              <a:ext uri="{FF2B5EF4-FFF2-40B4-BE49-F238E27FC236}">
                <a16:creationId xmlns:a16="http://schemas.microsoft.com/office/drawing/2014/main" id="{747A8068-0398-E043-B6F7-240922404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712" y="3796625"/>
            <a:ext cx="2103120" cy="328803"/>
          </a:xfrm>
          <a:prstGeom prst="rect">
            <a:avLst/>
          </a:prstGeom>
          <a:solidFill>
            <a:srgbClr val="5E307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>
            <a:noAutofit/>
          </a:bodyPr>
          <a:lstStyle>
            <a:lvl1pPr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Legislation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EC0D67C-50BE-FE4A-9C5D-AA05D08F8655}"/>
              </a:ext>
            </a:extLst>
          </p:cNvPr>
          <p:cNvCxnSpPr>
            <a:cxnSpLocks/>
          </p:cNvCxnSpPr>
          <p:nvPr/>
        </p:nvCxnSpPr>
        <p:spPr>
          <a:xfrm>
            <a:off x="3754633" y="3622106"/>
            <a:ext cx="7004807" cy="0"/>
          </a:xfrm>
          <a:prstGeom prst="line">
            <a:avLst/>
          </a:prstGeom>
          <a:ln w="31750">
            <a:solidFill>
              <a:srgbClr val="94760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09F1DDF2-F168-0740-82E4-9D0BEC28BC51}"/>
              </a:ext>
            </a:extLst>
          </p:cNvPr>
          <p:cNvSpPr/>
          <p:nvPr/>
        </p:nvSpPr>
        <p:spPr>
          <a:xfrm>
            <a:off x="436491" y="5037478"/>
            <a:ext cx="1965960" cy="786384"/>
          </a:xfrm>
          <a:prstGeom prst="rect">
            <a:avLst/>
          </a:prstGeom>
          <a:solidFill>
            <a:srgbClr val="4376B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Legislative Staff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24759F8-6B5D-4E35-9FBC-E51ED0BE1DCD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1410329" y="2448270"/>
            <a:ext cx="3496951" cy="1175746"/>
          </a:xfrm>
          <a:prstGeom prst="line">
            <a:avLst/>
          </a:prstGeom>
          <a:ln w="31750">
            <a:solidFill>
              <a:srgbClr val="94760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588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" y="384254"/>
            <a:ext cx="12192000" cy="64008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Arial" panose="020B0604020202020204" pitchFamily="34" charset="0"/>
              </a:rPr>
              <a:t>Legislative Team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7885B21-07DB-4608-BB98-6AAC3178D3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8" b="14722"/>
          <a:stretch/>
        </p:blipFill>
        <p:spPr>
          <a:xfrm>
            <a:off x="2014487" y="3720449"/>
            <a:ext cx="1600200" cy="1600200"/>
          </a:xfrm>
          <a:prstGeom prst="rect">
            <a:avLst/>
          </a:prstGeom>
          <a:effectLst>
            <a:outerShdw blurRad="54991" dist="17780" dir="54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chemeClr val="bg1"/>
            </a:contourClr>
          </a:sp3d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62890F9-4268-472F-9C8D-DFB8B972E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853" y="2923340"/>
            <a:ext cx="2606040" cy="804672"/>
          </a:xfrm>
        </p:spPr>
        <p:txBody>
          <a:bodyPr tIns="45720" bIns="45720" anchor="t" anchorCtr="1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Arial" panose="020B0604020202020204" pitchFamily="34" charset="0"/>
              </a:rPr>
              <a:t>BG (Ret) Roy Robinson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Arial" panose="020B0604020202020204" pitchFamily="34" charset="0"/>
              </a:rPr>
              <a:t>NGAUS President</a:t>
            </a:r>
            <a:endParaRPr lang="da-DK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A49340C-925F-4A7E-984A-6091B94E17C5}"/>
              </a:ext>
            </a:extLst>
          </p:cNvPr>
          <p:cNvSpPr txBox="1">
            <a:spLocks/>
          </p:cNvSpPr>
          <p:nvPr/>
        </p:nvSpPr>
        <p:spPr>
          <a:xfrm>
            <a:off x="4632429" y="2923340"/>
            <a:ext cx="2606040" cy="808169"/>
          </a:xfrm>
          <a:prstGeom prst="rect">
            <a:avLst/>
          </a:prstGeom>
        </p:spPr>
        <p:txBody>
          <a:bodyPr lIns="68580" tIns="45720" rIns="68580" bIns="45720" anchor="t" anchorCtr="1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Roboto" panose="02000000000000000000" pitchFamily="2" charset="0"/>
                <a:cs typeface="Arial" panose="020B0604020202020204" pitchFamily="34" charset="0"/>
              </a:rPr>
              <a:t>COL (Ret) Mike Hadley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Roboto" panose="02000000000000000000" pitchFamily="2" charset="0"/>
                <a:cs typeface="Arial" panose="020B0604020202020204" pitchFamily="34" charset="0"/>
              </a:rPr>
              <a:t>Vice President, Government Affairs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5960A2B-6482-464F-818B-3975E74DC0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1" b="15086"/>
          <a:stretch/>
        </p:blipFill>
        <p:spPr>
          <a:xfrm>
            <a:off x="8331833" y="3742234"/>
            <a:ext cx="1596759" cy="1600200"/>
          </a:xfrm>
          <a:prstGeom prst="rect">
            <a:avLst/>
          </a:prstGeom>
          <a:noFill/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DAE2D95-8C01-40A8-B679-7DB0CD7604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68"/>
          <a:stretch/>
        </p:blipFill>
        <p:spPr>
          <a:xfrm>
            <a:off x="2013773" y="1304852"/>
            <a:ext cx="1600200" cy="1600200"/>
          </a:xfrm>
          <a:prstGeom prst="rect">
            <a:avLst/>
          </a:prstGeom>
          <a:noFill/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6F4E9C7-DB5F-4B9C-827C-107BBC1DD9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9" b="12608"/>
          <a:stretch/>
        </p:blipFill>
        <p:spPr>
          <a:xfrm>
            <a:off x="5137069" y="1304852"/>
            <a:ext cx="1596759" cy="1600200"/>
          </a:xfrm>
          <a:prstGeom prst="rect">
            <a:avLst/>
          </a:prstGeom>
          <a:noFill/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CE61EE9-1108-4395-9C97-B022EF7D19F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9" b="16918"/>
          <a:stretch/>
        </p:blipFill>
        <p:spPr>
          <a:xfrm>
            <a:off x="8277799" y="1225936"/>
            <a:ext cx="1596759" cy="1600200"/>
          </a:xfrm>
          <a:prstGeom prst="rect">
            <a:avLst/>
          </a:prstGeom>
          <a:noFill/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D47F392F-3FB8-44FB-80D0-5C2B110B4EEE}"/>
              </a:ext>
            </a:extLst>
          </p:cNvPr>
          <p:cNvSpPr txBox="1">
            <a:spLocks/>
          </p:cNvSpPr>
          <p:nvPr/>
        </p:nvSpPr>
        <p:spPr>
          <a:xfrm>
            <a:off x="7773159" y="2826136"/>
            <a:ext cx="2606040" cy="804672"/>
          </a:xfrm>
          <a:prstGeom prst="rect">
            <a:avLst/>
          </a:prstGeom>
        </p:spPr>
        <p:txBody>
          <a:bodyPr lIns="68580" tIns="45720" rIns="68580" bIns="45720" anchor="t" anchorCtr="1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Roboto" panose="02000000000000000000" pitchFamily="2" charset="0"/>
                <a:cs typeface="Arial" panose="020B0604020202020204" pitchFamily="34" charset="0"/>
              </a:rPr>
              <a:t>JC Cardinale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Roboto" panose="02000000000000000000" pitchFamily="2" charset="0"/>
                <a:cs typeface="Arial" panose="020B0604020202020204" pitchFamily="34" charset="0"/>
              </a:rPr>
              <a:t>Legislative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Arial" panose="020B0604020202020204" pitchFamily="34" charset="0"/>
              </a:rPr>
              <a:t>Affair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Roboto" panose="02000000000000000000" pitchFamily="2" charset="0"/>
                <a:cs typeface="Arial" panose="020B0604020202020204" pitchFamily="34" charset="0"/>
              </a:rPr>
              <a:t>s Manager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Arial" panose="020B0604020202020204" pitchFamily="34" charset="0"/>
              </a:rPr>
              <a:t>Joint &amp; Personnel Programs</a:t>
            </a:r>
            <a:endParaRPr kumimoji="0" lang="da-DK" sz="16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2229967-176F-41EC-99AE-812407BB5D2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96"/>
          <a:stretch/>
        </p:blipFill>
        <p:spPr>
          <a:xfrm>
            <a:off x="5189869" y="3711140"/>
            <a:ext cx="1596759" cy="1599001"/>
          </a:xfrm>
          <a:prstGeom prst="rect">
            <a:avLst/>
          </a:prstGeom>
          <a:effectLst>
            <a:outerShdw blurRad="54991" dist="17780" dir="54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chemeClr val="bg1"/>
            </a:contourClr>
          </a:sp3d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123A2EF-227E-4DE4-BAD4-358A29DEE403}"/>
              </a:ext>
            </a:extLst>
          </p:cNvPr>
          <p:cNvSpPr txBox="1">
            <a:spLocks/>
          </p:cNvSpPr>
          <p:nvPr/>
        </p:nvSpPr>
        <p:spPr>
          <a:xfrm>
            <a:off x="7827192" y="5374278"/>
            <a:ext cx="2606040" cy="804672"/>
          </a:xfrm>
          <a:prstGeom prst="rect">
            <a:avLst/>
          </a:prstGeom>
        </p:spPr>
        <p:txBody>
          <a:bodyPr lIns="68580" tIns="45720" rIns="68580" bIns="45720" anchor="t" anchorCtr="1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Roboto" panose="02000000000000000000" pitchFamily="2" charset="0"/>
                <a:cs typeface="Arial" panose="020B0604020202020204" pitchFamily="34" charset="0"/>
              </a:rPr>
              <a:t>Blaise Lemke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Roboto" panose="02000000000000000000" pitchFamily="2" charset="0"/>
                <a:cs typeface="Arial" panose="020B0604020202020204" pitchFamily="34" charset="0"/>
              </a:rPr>
              <a:t>Legislative Analyst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EB5748C-B155-482F-BB54-CF03175B19D2}"/>
              </a:ext>
            </a:extLst>
          </p:cNvPr>
          <p:cNvSpPr txBox="1">
            <a:spLocks/>
          </p:cNvSpPr>
          <p:nvPr/>
        </p:nvSpPr>
        <p:spPr>
          <a:xfrm>
            <a:off x="985787" y="5377463"/>
            <a:ext cx="3657600" cy="804672"/>
          </a:xfrm>
          <a:prstGeom prst="rect">
            <a:avLst/>
          </a:prstGeom>
        </p:spPr>
        <p:txBody>
          <a:bodyPr lIns="68580" tIns="45720" rIns="68580" bIns="45720" anchor="t" anchorCtr="1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Roboto" panose="02000000000000000000" pitchFamily="2" charset="0"/>
                <a:cs typeface="Arial" panose="020B0604020202020204" pitchFamily="34" charset="0"/>
              </a:rPr>
              <a:t>Priya Ghosh Ahola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Roboto" panose="02000000000000000000" pitchFamily="2" charset="0"/>
                <a:cs typeface="Arial" panose="020B0604020202020204" pitchFamily="34" charset="0"/>
              </a:rPr>
              <a:t>Legislative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Arial" panose="020B0604020202020204" pitchFamily="34" charset="0"/>
              </a:rPr>
              <a:t>Affair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Roboto" panose="02000000000000000000" pitchFamily="2" charset="0"/>
                <a:cs typeface="Arial" panose="020B0604020202020204" pitchFamily="34" charset="0"/>
              </a:rPr>
              <a:t>s Manager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Arial" panose="020B0604020202020204" pitchFamily="34" charset="0"/>
              </a:rPr>
              <a:t>Air National Guard Programs</a:t>
            </a:r>
            <a:endParaRPr kumimoji="0" lang="en-US" sz="16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71B452B8-39BB-4FAE-BD74-681D1D74C50A}"/>
              </a:ext>
            </a:extLst>
          </p:cNvPr>
          <p:cNvSpPr txBox="1">
            <a:spLocks/>
          </p:cNvSpPr>
          <p:nvPr/>
        </p:nvSpPr>
        <p:spPr>
          <a:xfrm>
            <a:off x="4113154" y="5370781"/>
            <a:ext cx="3657600" cy="804672"/>
          </a:xfrm>
          <a:prstGeom prst="rect">
            <a:avLst/>
          </a:prstGeom>
        </p:spPr>
        <p:txBody>
          <a:bodyPr lIns="68580" tIns="45720" rIns="68580" bIns="45720" anchor="t" anchorCtr="1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Roboto" panose="02000000000000000000" pitchFamily="2" charset="0"/>
                <a:cs typeface="Arial" panose="020B0604020202020204" pitchFamily="34" charset="0"/>
              </a:rPr>
              <a:t>Marcy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Roboto" panose="02000000000000000000" pitchFamily="2" charset="0"/>
                <a:cs typeface="Arial" panose="020B0604020202020204" pitchFamily="34" charset="0"/>
              </a:rPr>
              <a:t>Weldin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Roboto" panose="02000000000000000000" pitchFamily="2" charset="0"/>
                <a:cs typeface="Arial" panose="020B0604020202020204" pitchFamily="34" charset="0"/>
              </a:rPr>
              <a:t>Legislative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Arial" panose="020B0604020202020204" pitchFamily="34" charset="0"/>
              </a:rPr>
              <a:t>Affair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Roboto" panose="02000000000000000000" pitchFamily="2" charset="0"/>
                <a:cs typeface="Arial" panose="020B0604020202020204" pitchFamily="34" charset="0"/>
              </a:rPr>
              <a:t>s Manager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Arial" panose="020B0604020202020204" pitchFamily="34" charset="0"/>
              </a:rPr>
              <a:t>Army National Guard Programs</a:t>
            </a:r>
            <a:endParaRPr kumimoji="0" lang="en-US" sz="16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334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9013" y="4137400"/>
            <a:ext cx="5279136" cy="1636776"/>
          </a:xfrm>
          <a:prstGeom prst="rect">
            <a:avLst/>
          </a:prstGeom>
          <a:solidFill>
            <a:srgbClr val="1A38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8837" y="4137400"/>
            <a:ext cx="5279136" cy="1636776"/>
          </a:xfrm>
          <a:prstGeom prst="rect">
            <a:avLst/>
          </a:prstGeom>
          <a:solidFill>
            <a:srgbClr val="111E2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8837" y="2357368"/>
            <a:ext cx="5279136" cy="1645920"/>
          </a:xfrm>
          <a:prstGeom prst="rect">
            <a:avLst/>
          </a:prstGeom>
          <a:solidFill>
            <a:srgbClr val="1A38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65999" y="4718610"/>
            <a:ext cx="408557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buSzPct val="75000"/>
              <a:tabLst>
                <a:tab pos="228600" algn="l"/>
              </a:tabLs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Grassroots engagement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6908800" y="2375438"/>
            <a:ext cx="4629756" cy="1627850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lvl="1">
              <a:lnSpc>
                <a:spcPct val="90000"/>
              </a:lnSpc>
              <a:buSzPct val="75000"/>
              <a:tabLst>
                <a:tab pos="228600" algn="l"/>
              </a:tabLs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Collaboration with:</a:t>
            </a:r>
          </a:p>
          <a:p>
            <a:pPr marL="731520" lvl="1" indent="-27432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DoD, NGB, VA and DHS</a:t>
            </a:r>
          </a:p>
          <a:p>
            <a:pPr marL="731520" lvl="1" indent="-27432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Military Service Organizations, Veteran Service Organizations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1825229" y="4604922"/>
            <a:ext cx="417587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buSzPct val="75000"/>
              <a:tabLst>
                <a:tab pos="228600" algn="l"/>
              </a:tabLs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Develop strong relationships with Congress and staff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9013" y="2357368"/>
            <a:ext cx="5279136" cy="1645920"/>
          </a:xfrm>
          <a:prstGeom prst="rect">
            <a:avLst/>
          </a:prstGeom>
          <a:solidFill>
            <a:srgbClr val="111E2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30865" y="2677382"/>
            <a:ext cx="417023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buSzPct val="75000"/>
              <a:tabLst>
                <a:tab pos="228600" algn="l"/>
              </a:tabLs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Lobby for National Guard equipment parity and benefits equity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384254"/>
            <a:ext cx="12191999" cy="64008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Arial" panose="020B0604020202020204" pitchFamily="34" charset="0"/>
              </a:rPr>
              <a:t>Strategic Overview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822" y="1055483"/>
            <a:ext cx="11831177" cy="1146208"/>
          </a:xfrm>
          <a:prstGeom prst="rect">
            <a:avLst/>
          </a:prstGeom>
          <a:noFill/>
        </p:spPr>
        <p:txBody>
          <a:bodyPr wrap="square" lIns="457200" tIns="182880" rIns="457200" bIns="182880" rtlCol="0" anchor="ctr" anchorCtr="0">
            <a:noAutofit/>
          </a:bodyPr>
          <a:lstStyle/>
          <a:p>
            <a:pPr marR="0" lvl="0" indent="-27432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Advocacy</a:t>
            </a:r>
          </a:p>
          <a:p>
            <a:pPr marR="0" lvl="0" indent="-27432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Apolitical &amp; Non-Partisan</a:t>
            </a:r>
          </a:p>
        </p:txBody>
      </p:sp>
      <p:pic>
        <p:nvPicPr>
          <p:cNvPr id="22" name="Picture 21" descr="A picture containing building, tower&#10;&#10;Description automatically generated">
            <a:extLst>
              <a:ext uri="{FF2B5EF4-FFF2-40B4-BE49-F238E27FC236}">
                <a16:creationId xmlns:a16="http://schemas.microsoft.com/office/drawing/2014/main" id="{789E5551-DFF5-414F-999C-4060B0D136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70" y="2652531"/>
            <a:ext cx="1030836" cy="1030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 descr="A close up of graphics&#10;&#10;Description automatically generated">
            <a:extLst>
              <a:ext uri="{FF2B5EF4-FFF2-40B4-BE49-F238E27FC236}">
                <a16:creationId xmlns:a16="http://schemas.microsoft.com/office/drawing/2014/main" id="{1AE89C33-6165-420D-B7CE-29AB7A3655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48" y="4356740"/>
            <a:ext cx="1208838" cy="12088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 descr="A picture containing room&#10;&#10;Description automatically generated">
            <a:extLst>
              <a:ext uri="{FF2B5EF4-FFF2-40B4-BE49-F238E27FC236}">
                <a16:creationId xmlns:a16="http://schemas.microsoft.com/office/drawing/2014/main" id="{DFC2C39D-8B52-4A4F-8A64-730A495E7B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410" y="4356740"/>
            <a:ext cx="1030836" cy="1030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79843894-8EC7-4EA6-B4F4-48FA0D3059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61" y="3046590"/>
            <a:ext cx="829340" cy="829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15EA2CA7-1C49-4C38-A6A6-4E1CF61F46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096" y="2352078"/>
            <a:ext cx="808905" cy="8089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2180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77B38E80-19AF-4C05-AA93-305B69FBA0E9}"/>
              </a:ext>
            </a:extLst>
          </p:cNvPr>
          <p:cNvSpPr txBox="1">
            <a:spLocks/>
          </p:cNvSpPr>
          <p:nvPr/>
        </p:nvSpPr>
        <p:spPr>
          <a:xfrm>
            <a:off x="0" y="128760"/>
            <a:ext cx="12192000" cy="1151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Resolutions Process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419100" y="6111574"/>
            <a:ext cx="3238500" cy="746426"/>
          </a:xfrm>
          <a:prstGeom prst="rect">
            <a:avLst/>
          </a:prstGeom>
          <a:noFill/>
        </p:spPr>
        <p:txBody>
          <a:bodyPr wrap="square" lIns="457200" tIns="0" rIns="457200" bIns="0" rtlCol="0" anchor="t" anchorCtr="0">
            <a:noAutofit/>
          </a:bodyPr>
          <a:lstStyle/>
          <a:p>
            <a:pPr marL="182880" marR="0" lvl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>
                <a:tab pos="228600" algn="l"/>
              </a:tabLst>
              <a:defRPr/>
            </a:pP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*All</a:t>
            </a:r>
            <a:r>
              <a:rPr kumimoji="0" lang="en-US" sz="2000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Drafts Due to</a:t>
            </a:r>
          </a:p>
          <a:p>
            <a:pPr marL="182880" marR="0" lvl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>
                <a:tab pos="228600" algn="l"/>
              </a:tabLst>
              <a:defRPr/>
            </a:pPr>
            <a:r>
              <a:rPr kumimoji="0" lang="en-US" sz="2000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NGAUS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000" i="1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by July 3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</a:t>
            </a:r>
            <a:endParaRPr kumimoji="0" lang="en-US" sz="2000" i="1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157855"/>
              </p:ext>
            </p:extLst>
          </p:nvPr>
        </p:nvGraphicFramePr>
        <p:xfrm>
          <a:off x="2018020" y="1279828"/>
          <a:ext cx="8155959" cy="5184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A picture containing building, tower&#10;&#10;Description automatically generated">
            <a:extLst>
              <a:ext uri="{FF2B5EF4-FFF2-40B4-BE49-F238E27FC236}">
                <a16:creationId xmlns:a16="http://schemas.microsoft.com/office/drawing/2014/main" id="{6746D3AB-7105-4E7B-8E08-1E853A0104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529" y="2634343"/>
            <a:ext cx="2124941" cy="2124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1487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384254"/>
            <a:ext cx="12192000" cy="64008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Arial" panose="020B0604020202020204" pitchFamily="34" charset="0"/>
              </a:rPr>
              <a:t>Notable FY21 Accomplishments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06436FB2-3491-4012-836A-419486E92C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024334"/>
            <a:ext cx="5638800" cy="5449412"/>
          </a:xfrm>
        </p:spPr>
        <p:txBody>
          <a:bodyPr>
            <a:normAutofit fontScale="92500" lnSpcReduction="20000"/>
          </a:bodyPr>
          <a:lstStyle/>
          <a:p>
            <a:pPr marL="18288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None/>
              <a:tabLst>
                <a:tab pos="228600" algn="l"/>
              </a:tabLst>
              <a:defRPr/>
            </a:pPr>
            <a:r>
              <a:rPr lang="en-US" b="1" dirty="0">
                <a:solidFill>
                  <a:srgbClr val="C09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Joint/Personnel</a:t>
            </a:r>
          </a:p>
          <a:p>
            <a:pPr marL="18288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None/>
              <a:tabLst>
                <a:tab pos="228600" algn="l"/>
              </a:tabLst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274320">
              <a:lnSpc>
                <a:spcPct val="100000"/>
              </a:lnSpc>
              <a:spcBef>
                <a:spcPts val="0"/>
              </a:spcBef>
              <a:buSzPct val="100000"/>
              <a:tabLst>
                <a:tab pos="228600" algn="l"/>
              </a:tabLst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Allows CNGB to provide annual unfunded priorities list to Congress</a:t>
            </a:r>
          </a:p>
          <a:p>
            <a:pPr marL="182880" indent="0">
              <a:lnSpc>
                <a:spcPct val="100000"/>
              </a:lnSpc>
              <a:spcBef>
                <a:spcPts val="0"/>
              </a:spcBef>
              <a:buSzPct val="100000"/>
              <a:buNone/>
              <a:tabLst>
                <a:tab pos="228600" algn="l"/>
              </a:tabLst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Three-month maternity leave including retirement credit and pay for traditional Soldiers and Airmen</a:t>
            </a: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None/>
              <a:tabLst>
                <a:tab pos="228600" algn="l"/>
              </a:tabLst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Access to VA home loans for Guardsmen who have served on Title 32 orders</a:t>
            </a:r>
          </a:p>
          <a:p>
            <a:pPr marL="45720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Expanded USERRA protections to Guardsmen serving on SAD orders, or responding to a National or Federal Natural Disaster Emergency</a:t>
            </a:r>
          </a:p>
          <a:p>
            <a:pPr marL="45720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endParaRPr lang="en-US" sz="1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$950.0M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for the National Guard and Reserve Equipment Account (NGREA), includes: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None/>
              <a:tabLst>
                <a:tab pos="228600" algn="l"/>
              </a:tabLst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-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   $285.0M for both ARNG and ANG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>
                <a:tab pos="228600" algn="l"/>
              </a:tabLst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274320">
              <a:lnSpc>
                <a:spcPct val="100000"/>
              </a:lnSpc>
              <a:spcBef>
                <a:spcPts val="0"/>
              </a:spcBef>
              <a:buSzPct val="100000"/>
              <a:tabLst>
                <a:tab pos="228600" algn="l"/>
              </a:tabLst>
              <a:defRPr/>
            </a:pPr>
            <a:r>
              <a:rPr lang="en-US" sz="2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$7.0 M </a:t>
            </a:r>
            <a:r>
              <a:rPr lang="en-US" sz="25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for the National Guard preventative mental health program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5DE61D5B-16A9-492D-8AD8-865BBA5DD864}"/>
              </a:ext>
            </a:extLst>
          </p:cNvPr>
          <p:cNvSpPr txBox="1">
            <a:spLocks/>
          </p:cNvSpPr>
          <p:nvPr/>
        </p:nvSpPr>
        <p:spPr>
          <a:xfrm>
            <a:off x="457200" y="1024334"/>
            <a:ext cx="5638800" cy="544941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ctr">
              <a:lnSpc>
                <a:spcPct val="70000"/>
              </a:lnSpc>
              <a:spcBef>
                <a:spcPts val="0"/>
              </a:spcBef>
              <a:buSzPct val="100000"/>
              <a:buNone/>
              <a:tabLst>
                <a:tab pos="228600" algn="l"/>
              </a:tabLst>
              <a:defRPr/>
            </a:pPr>
            <a:r>
              <a:rPr lang="en-US" b="1" dirty="0">
                <a:solidFill>
                  <a:srgbClr val="C09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Army</a:t>
            </a:r>
          </a:p>
          <a:p>
            <a:pPr marL="468630" indent="-285750">
              <a:lnSpc>
                <a:spcPct val="70000"/>
              </a:lnSpc>
              <a:spcBef>
                <a:spcPts val="0"/>
              </a:spcBef>
              <a:buSzPct val="100000"/>
              <a:tabLst>
                <a:tab pos="228600" algn="l"/>
              </a:tabLst>
              <a:defRPr/>
            </a:pPr>
            <a:endParaRPr lang="en-US" sz="1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68630" indent="-285750">
              <a:spcBef>
                <a:spcPts val="0"/>
              </a:spcBef>
              <a:buSzPct val="100000"/>
              <a:tabLst>
                <a:tab pos="228600" algn="l"/>
              </a:tabLst>
              <a:defRPr/>
            </a:pPr>
            <a:r>
              <a:rPr lang="en-US" sz="2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$100.0M </a:t>
            </a:r>
            <a:r>
              <a:rPr lang="en-US" sz="2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for ARNG High Mobility Multi-purpose Wheeled Vehicle (HMMWV) modernization program</a:t>
            </a:r>
          </a:p>
          <a:p>
            <a:pPr marL="182880" indent="0">
              <a:spcBef>
                <a:spcPts val="0"/>
              </a:spcBef>
              <a:buSzPct val="100000"/>
              <a:buNone/>
              <a:tabLst>
                <a:tab pos="228600" algn="l"/>
              </a:tabLst>
              <a:defRPr/>
            </a:pPr>
            <a:endParaRPr lang="en-US" sz="1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274320">
              <a:spcBef>
                <a:spcPts val="0"/>
              </a:spcBef>
              <a:buSzPct val="100000"/>
              <a:tabLst>
                <a:tab pos="228600" algn="l"/>
              </a:tabLst>
              <a:defRPr/>
            </a:pPr>
            <a:r>
              <a:rPr lang="en-US" sz="2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$884.4M </a:t>
            </a:r>
            <a:r>
              <a:rPr lang="en-US" sz="2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for Joint Light Tactical Vehicles (JLTVs) for the Army</a:t>
            </a:r>
          </a:p>
          <a:p>
            <a:pPr marL="182880" indent="0">
              <a:spcBef>
                <a:spcPts val="0"/>
              </a:spcBef>
              <a:buSzPct val="100000"/>
              <a:buNone/>
              <a:tabLst>
                <a:tab pos="228600" algn="l"/>
              </a:tabLst>
              <a:defRPr/>
            </a:pPr>
            <a:endParaRPr lang="en-US" sz="1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274320">
              <a:spcBef>
                <a:spcPts val="0"/>
              </a:spcBef>
              <a:buSzPct val="100000"/>
              <a:tabLst>
                <a:tab pos="228600" algn="l"/>
              </a:tabLst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$862.0M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Roboto" panose="02000000000000000000" pitchFamily="2" charset="0"/>
                <a:cs typeface="Roboto" panose="02000000000000000000" pitchFamily="2" charset="0"/>
              </a:rPr>
              <a:t>for UH-60 Black Hawk M model helicopters for the Army</a:t>
            </a:r>
          </a:p>
          <a:p>
            <a:pPr marL="457200" indent="-274320">
              <a:lnSpc>
                <a:spcPct val="70000"/>
              </a:lnSpc>
              <a:spcBef>
                <a:spcPts val="0"/>
              </a:spcBef>
              <a:buSzPct val="100000"/>
              <a:tabLst>
                <a:tab pos="228600" algn="l"/>
              </a:tabLst>
              <a:defRPr/>
            </a:pPr>
            <a:endParaRPr lang="en-US" sz="1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82880" indent="0" algn="ctr">
              <a:lnSpc>
                <a:spcPct val="7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None/>
              <a:tabLst>
                <a:tab pos="228600" algn="l"/>
              </a:tabLst>
              <a:defRPr/>
            </a:pPr>
            <a:r>
              <a:rPr lang="en-US" b="1" dirty="0">
                <a:solidFill>
                  <a:srgbClr val="C09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Air</a:t>
            </a:r>
          </a:p>
          <a:p>
            <a:pPr marL="182880" indent="0">
              <a:lnSpc>
                <a:spcPct val="7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None/>
              <a:tabLst>
                <a:tab pos="228600" algn="l"/>
              </a:tabLst>
              <a:defRPr/>
            </a:pPr>
            <a:endParaRPr lang="en-US" sz="1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274320">
              <a:lnSpc>
                <a:spcPct val="100000"/>
              </a:lnSpc>
              <a:spcBef>
                <a:spcPts val="0"/>
              </a:spcBef>
              <a:buSzPct val="100000"/>
              <a:tabLst>
                <a:tab pos="228600" algn="l"/>
              </a:tabLst>
              <a:defRPr/>
            </a:pPr>
            <a:r>
              <a:rPr lang="en-US" sz="2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$570.0M </a:t>
            </a:r>
            <a:r>
              <a:rPr lang="en-US" sz="2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for 6 C-130J Super Hercules aircraft for ANG</a:t>
            </a:r>
          </a:p>
          <a:p>
            <a:pPr marL="182880" indent="0">
              <a:lnSpc>
                <a:spcPct val="100000"/>
              </a:lnSpc>
              <a:spcBef>
                <a:spcPts val="0"/>
              </a:spcBef>
              <a:buSzPct val="100000"/>
              <a:buNone/>
              <a:tabLst>
                <a:tab pos="228600" algn="l"/>
              </a:tabLst>
              <a:defRPr/>
            </a:pPr>
            <a:endParaRPr lang="en-US" sz="1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274320">
              <a:lnSpc>
                <a:spcPct val="100000"/>
              </a:lnSpc>
              <a:spcBef>
                <a:spcPts val="0"/>
              </a:spcBef>
              <a:buSzPct val="100000"/>
              <a:tabLst>
                <a:tab pos="228600" algn="l"/>
              </a:tabLst>
              <a:defRPr/>
            </a:pPr>
            <a:r>
              <a:rPr lang="en-US" sz="2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$265.5M </a:t>
            </a:r>
            <a:r>
              <a:rPr lang="en-US" sz="2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for C-130H modernization, includes:</a:t>
            </a:r>
          </a:p>
          <a:p>
            <a:pPr marL="463550" lvl="1" indent="0">
              <a:lnSpc>
                <a:spcPct val="100000"/>
              </a:lnSpc>
              <a:spcBef>
                <a:spcPts val="0"/>
              </a:spcBef>
              <a:buSzPct val="75000"/>
              <a:buNone/>
              <a:tabLst>
                <a:tab pos="228600" algn="l"/>
              </a:tabLst>
              <a:defRPr/>
            </a:pPr>
            <a:r>
              <a:rPr lang="en-US" sz="2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-   $180.0M</a:t>
            </a:r>
            <a:r>
              <a:rPr lang="en-US" sz="2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 for NP2000 propeller upgrades</a:t>
            </a:r>
          </a:p>
          <a:p>
            <a:pPr marL="463550" lvl="1" indent="0">
              <a:lnSpc>
                <a:spcPct val="100000"/>
              </a:lnSpc>
              <a:spcBef>
                <a:spcPts val="0"/>
              </a:spcBef>
              <a:buSzPct val="75000"/>
              <a:buNone/>
              <a:tabLst>
                <a:tab pos="228600" algn="l"/>
              </a:tabLst>
              <a:defRPr/>
            </a:pPr>
            <a:r>
              <a:rPr lang="en-US" sz="2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-   $79.0M</a:t>
            </a:r>
            <a:r>
              <a:rPr lang="en-US" sz="2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 for T-56 Series 3.5 engine modifications</a:t>
            </a:r>
          </a:p>
          <a:p>
            <a:pPr marL="463550" lvl="1" indent="0">
              <a:lnSpc>
                <a:spcPct val="100000"/>
              </a:lnSpc>
              <a:spcBef>
                <a:spcPts val="0"/>
              </a:spcBef>
              <a:buSzPct val="75000"/>
              <a:buNone/>
              <a:tabLst>
                <a:tab pos="228600" algn="l"/>
              </a:tabLst>
              <a:defRPr/>
            </a:pPr>
            <a:endParaRPr lang="en-US" sz="1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274320">
              <a:lnSpc>
                <a:spcPct val="100000"/>
              </a:lnSpc>
              <a:spcBef>
                <a:spcPts val="0"/>
              </a:spcBef>
              <a:buSzPct val="100000"/>
              <a:tabLst>
                <a:tab pos="228600" algn="l"/>
              </a:tabLst>
              <a:defRPr/>
            </a:pPr>
            <a:r>
              <a:rPr lang="en-US" sz="2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$75.0M </a:t>
            </a:r>
            <a:r>
              <a:rPr lang="en-US" sz="2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for F-16 Viper Active Electronically Scanned Array (AESA) radars for ANG</a:t>
            </a:r>
          </a:p>
          <a:p>
            <a:pPr marL="182880" indent="0">
              <a:lnSpc>
                <a:spcPct val="70000"/>
              </a:lnSpc>
              <a:spcBef>
                <a:spcPts val="0"/>
              </a:spcBef>
              <a:buSzPct val="100000"/>
              <a:buNone/>
              <a:tabLst>
                <a:tab pos="228600" algn="l"/>
              </a:tabLst>
              <a:defRPr/>
            </a:pPr>
            <a:endParaRPr 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274320">
              <a:lnSpc>
                <a:spcPct val="70000"/>
              </a:lnSpc>
              <a:spcBef>
                <a:spcPts val="0"/>
              </a:spcBef>
              <a:buSzPct val="100000"/>
              <a:tabLst>
                <a:tab pos="228600" algn="l"/>
              </a:tabLst>
              <a:defRPr/>
            </a:pPr>
            <a:endParaRPr 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82880" indent="0">
              <a:lnSpc>
                <a:spcPct val="7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None/>
              <a:tabLst>
                <a:tab pos="228600" algn="l"/>
              </a:tabLst>
              <a:defRPr/>
            </a:pPr>
            <a:endParaRPr 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7379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16789" y="351784"/>
            <a:ext cx="10958422" cy="640080"/>
          </a:xfrm>
        </p:spPr>
        <p:txBody>
          <a:bodyPr>
            <a:noAutofit/>
          </a:bodyPr>
          <a:lstStyle/>
          <a:p>
            <a:pPr algn="ctr">
              <a:lnSpc>
                <a:spcPct val="600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Arial" panose="020B0604020202020204" pitchFamily="34" charset="0"/>
              </a:rPr>
              <a:t>Priorities for a 21</a:t>
            </a:r>
            <a:r>
              <a:rPr lang="en-US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Arial" panose="020B0604020202020204" pitchFamily="34" charset="0"/>
              </a:rPr>
              <a:t>st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Arial" panose="020B0604020202020204" pitchFamily="34" charset="0"/>
              </a:rPr>
              <a:t> Century National Guard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2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Arial" panose="020B0604020202020204" pitchFamily="34" charset="0"/>
              </a:rPr>
              <a:t>Ensuring </a:t>
            </a:r>
            <a:r>
              <a:rPr lang="en-US" sz="2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Arial" panose="020B0604020202020204" pitchFamily="34" charset="0"/>
              </a:rPr>
              <a:t>Deployability</a:t>
            </a:r>
            <a:r>
              <a:rPr lang="en-US" sz="2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Arial" panose="020B0604020202020204" pitchFamily="34" charset="0"/>
              </a:rPr>
              <a:t>, Sustainability, and Interoperability with the Active Component through…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86740" y="1148876"/>
            <a:ext cx="9580000" cy="5517063"/>
          </a:xfrm>
          <a:prstGeom prst="rect">
            <a:avLst/>
          </a:prstGeom>
          <a:noFill/>
        </p:spPr>
        <p:txBody>
          <a:bodyPr wrap="square" lIns="457200" tIns="182880" rIns="457200" bIns="182880" rtlCol="0" anchor="ctr" anchorCtr="0">
            <a:noAutofit/>
          </a:bodyPr>
          <a:lstStyle/>
          <a:p>
            <a:pPr marL="18288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>
                <a:tab pos="228600" algn="l"/>
                <a:tab pos="576263" algn="l"/>
              </a:tabLst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8288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>
                <a:tab pos="228600" algn="l"/>
                <a:tab pos="576263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9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Same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 Organization</a:t>
            </a:r>
          </a:p>
          <a:p>
            <a:pPr marL="457200" marR="0" lvl="0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228600" algn="l"/>
                <a:tab pos="57626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Future Multi-Domain Battlefield Interoperability, including: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228600" algn="l"/>
                <a:tab pos="57626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   Deployable &amp; Interoperable Force Structure that is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Validated &amp; Doctrinally Consistent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228600" algn="l"/>
                <a:tab pos="57626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   Space National Guard as Primary Combat Reserve within Space Force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228600" algn="l"/>
                <a:tab pos="57626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  Continued National Guard Integration into Total Force Cyber Mission &amp; Training</a:t>
            </a:r>
          </a:p>
          <a:p>
            <a:pPr marL="18288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>
                <a:tab pos="228600" algn="l"/>
                <a:tab pos="576263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8288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>
                <a:tab pos="228600" algn="l"/>
                <a:tab pos="576263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9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Same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 Equipment</a:t>
            </a:r>
          </a:p>
          <a:p>
            <a:pPr marL="457200" marR="0" lvl="0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228600" algn="l"/>
                <a:tab pos="57626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rPr>
              <a:t>Deployable, Interoperable &amp; Sustainable Equipment</a:t>
            </a:r>
          </a:p>
          <a:p>
            <a:pPr marL="457200" marR="0" lvl="0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228600" algn="l"/>
                <a:tab pos="57626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Concurrent &amp; Proportional Fielding of Equipment to the National Guard, including: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228600" algn="l"/>
                <a:tab pos="57626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   UH-60M, F-35A, KC-46A &amp; C-130J Procurement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Roboto" panose="02000000000000000000" pitchFamily="2" charset="0"/>
              <a:cs typeface="+mn-cs"/>
            </a:endParaRPr>
          </a:p>
          <a:p>
            <a:pPr marL="457200" marR="0" lvl="0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228600" algn="l"/>
                <a:tab pos="57626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National Guard Equipment Modernization &amp; Recapitalization, including:</a:t>
            </a:r>
          </a:p>
          <a:p>
            <a:pPr marL="4572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228600" algn="l"/>
                <a:tab pos="57626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  HMMWV, M1 &amp; M2, C-130H, A-10, F-15 &amp; F-16 Modernization</a:t>
            </a:r>
          </a:p>
          <a:p>
            <a:pPr marL="18288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228600" algn="l"/>
                <a:tab pos="576263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8288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>
                <a:tab pos="228600" algn="l"/>
                <a:tab pos="576263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9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Same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 Resources and Benefits</a:t>
            </a:r>
          </a:p>
          <a:p>
            <a:pPr marL="457200" marR="0" lvl="0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228600" algn="l"/>
                <a:tab pos="57626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Zero Cost TRICARE to Ensure Reserve Component Medical Readiness</a:t>
            </a:r>
          </a:p>
          <a:p>
            <a:pPr marL="457200" marR="0" lvl="0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228600" algn="l"/>
                <a:tab pos="57626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Post 9/11 GI Bill Parity</a:t>
            </a:r>
          </a:p>
          <a:p>
            <a:pPr marL="457200" marR="0" lvl="0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228600" algn="l"/>
                <a:tab pos="57626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Robust National Guard &amp; Reserve Equipment Account (NGREA) Funding</a:t>
            </a:r>
          </a:p>
          <a:p>
            <a:pPr marL="457200" marR="0" lvl="0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228600" algn="l"/>
                <a:tab pos="57626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Tax Incentives for Guardsmen &amp; Employers</a:t>
            </a:r>
          </a:p>
          <a:p>
            <a:pPr marL="457200" marR="0" lvl="0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228600" algn="l"/>
                <a:tab pos="57626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Ready Access to Mental Health Care &amp; Suicide Prevention</a:t>
            </a:r>
          </a:p>
          <a:p>
            <a:pPr marL="457200" marR="0" lvl="0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228600" algn="l"/>
                <a:tab pos="57626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Increased National Guard Military Construction (MILCON) Funding</a:t>
            </a:r>
          </a:p>
          <a:p>
            <a:pPr marL="18288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228600" algn="l"/>
                <a:tab pos="576263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9DE74C73-509A-4EFD-84BD-5D709266C6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85" y="4854410"/>
            <a:ext cx="1350929" cy="1350929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B036A064-2986-4A2D-AE01-C912BAC8B0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02" y="3056148"/>
            <a:ext cx="1353312" cy="1353312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BB2D9BA-DDD2-4A6D-AEC7-BC9B010803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01" y="1148876"/>
            <a:ext cx="1665514" cy="166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60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10880</TotalTime>
  <Words>1269</Words>
  <Application>Microsoft Office PowerPoint</Application>
  <PresentationFormat>Widescreen</PresentationFormat>
  <Paragraphs>256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Trebuchet MS</vt:lpstr>
      <vt:lpstr>Office Theme</vt:lpstr>
      <vt:lpstr>Legislative Update</vt:lpstr>
      <vt:lpstr>Agenda</vt:lpstr>
      <vt:lpstr>Mission</vt:lpstr>
      <vt:lpstr>Organizational Structure</vt:lpstr>
      <vt:lpstr>Legislative Team</vt:lpstr>
      <vt:lpstr>Strategic Overview</vt:lpstr>
      <vt:lpstr>PowerPoint Presentation</vt:lpstr>
      <vt:lpstr>Notable FY21 Accomplishments</vt:lpstr>
      <vt:lpstr>Priorities for a 21st Century National Guard Ensuring Deployability, Sustainability, and Interoperability with the Active Component through…</vt:lpstr>
      <vt:lpstr>Defense Congressional Cycle</vt:lpstr>
      <vt:lpstr>PowerPoint Presentation</vt:lpstr>
      <vt:lpstr>Legislative Update</vt:lpstr>
      <vt:lpstr>Legislative Outreach Programs</vt:lpstr>
      <vt:lpstr>What Can You Do?</vt:lpstr>
      <vt:lpstr>Questions?</vt:lpstr>
      <vt:lpstr>NGAUS Write to Congress  H.R.3512 – Health Care for our Troops Act</vt:lpstr>
      <vt:lpstr>117th Congress, First Session Overview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Cheyenne Arnold</dc:creator>
  <cp:lastModifiedBy>Blaise Lemke</cp:lastModifiedBy>
  <cp:revision>141</cp:revision>
  <cp:lastPrinted>2021-11-12T18:34:44Z</cp:lastPrinted>
  <dcterms:created xsi:type="dcterms:W3CDTF">2019-12-20T13:48:27Z</dcterms:created>
  <dcterms:modified xsi:type="dcterms:W3CDTF">2022-01-12T15:56:56Z</dcterms:modified>
</cp:coreProperties>
</file>