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61" r:id="rId5"/>
    <p:sldId id="276" r:id="rId6"/>
    <p:sldId id="277" r:id="rId7"/>
    <p:sldId id="264" r:id="rId8"/>
    <p:sldId id="266" r:id="rId9"/>
    <p:sldId id="263" r:id="rId10"/>
    <p:sldId id="268" r:id="rId11"/>
    <p:sldId id="267" r:id="rId12"/>
    <p:sldId id="262" r:id="rId13"/>
    <p:sldId id="270" r:id="rId14"/>
    <p:sldId id="269" r:id="rId15"/>
    <p:sldId id="283" r:id="rId16"/>
    <p:sldId id="271" r:id="rId17"/>
    <p:sldId id="272" r:id="rId18"/>
    <p:sldId id="274" r:id="rId19"/>
    <p:sldId id="273" r:id="rId20"/>
    <p:sldId id="279" r:id="rId21"/>
    <p:sldId id="275" r:id="rId22"/>
    <p:sldId id="278" r:id="rId23"/>
  </p:sldIdLst>
  <p:sldSz cx="9144000" cy="5143500" type="screen16x9"/>
  <p:notesSz cx="7010400" cy="9296400"/>
  <p:embeddedFontLst>
    <p:embeddedFont>
      <p:font typeface="Arial Black" panose="020B0A04020102020204" pitchFamily="34" charset="0"/>
      <p:bold r:id="rId25"/>
    </p:embeddedFon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ahnschrift SemiLight" panose="020B0502040204020203" pitchFamily="34" charset="0"/>
      <p:regular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  <p:embeddedFont>
      <p:font typeface="Segoe UI" panose="020B0502040204020203" pitchFamily="34" charset="0"/>
      <p:regular r:id="rId35"/>
      <p:bold r:id="rId36"/>
      <p:italic r:id="rId37"/>
      <p:boldItalic r:id="rId38"/>
    </p:embeddedFont>
    <p:embeddedFont>
      <p:font typeface="Segoe UI Black" panose="020B0A02040204020203" pitchFamily="34" charset="0"/>
      <p:bold r:id="rId39"/>
      <p:italic r:id="rId40"/>
      <p:boldItalic r:id="rId41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01301"/>
    <a:srgbClr val="991B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6533" autoAdjust="0"/>
  </p:normalViewPr>
  <p:slideViewPr>
    <p:cSldViewPr>
      <p:cViewPr varScale="1">
        <p:scale>
          <a:sx n="148" d="100"/>
          <a:sy n="148" d="100"/>
        </p:scale>
        <p:origin x="664" y="8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90" d="100"/>
          <a:sy n="90" d="100"/>
        </p:scale>
        <p:origin x="1714" y="-52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886" y="0"/>
            <a:ext cx="3038319" cy="4652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244B09-A9E5-4ABE-A150-A1C90E9A042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519" y="4473472"/>
            <a:ext cx="5607362" cy="36608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886" y="8831160"/>
            <a:ext cx="3038319" cy="46524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6B662-5FEE-49E5-B7DE-814AFFC659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784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44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58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40C28"/>
              </a:solidFill>
              <a:latin typeface="Google San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6792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572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12529"/>
              </a:solidFill>
              <a:effectLst/>
              <a:latin typeface="Montserrat" panose="020F05020202040302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6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79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730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191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2448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519" y="4473473"/>
            <a:ext cx="5607362" cy="44419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80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38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90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29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117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5769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86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0" i="0" dirty="0">
              <a:solidFill>
                <a:srgbClr val="242424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6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34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16B662-5FEE-49E5-B7DE-814AFFC659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94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0862" y="361951"/>
            <a:ext cx="768794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3"/>
            <a:ext cx="6400800" cy="1617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859" y="328676"/>
            <a:ext cx="8082280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2" y="1060859"/>
            <a:ext cx="4309111" cy="161711"/>
          </a:xfrm>
        </p:spPr>
        <p:txBody>
          <a:bodyPr lIns="0" tIns="0" rIns="0" bIns="0"/>
          <a:lstStyle>
            <a:lvl1pPr>
              <a:defRPr sz="105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859" y="328676"/>
            <a:ext cx="8082280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8"/>
            <a:ext cx="397764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8"/>
            <a:ext cx="3977640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859" y="328676"/>
            <a:ext cx="8082280" cy="369332"/>
          </a:xfrm>
        </p:spPr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476416" y="4783459"/>
            <a:ext cx="210312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CA37B-18F2-1F2A-504F-401604AE3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859" y="328675"/>
            <a:ext cx="8082280" cy="369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998DB-E842-6F00-A875-10114FC733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1269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73B44-61F8-5C6C-D408-C51BFFBD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12695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DD69D-B824-A6D7-88AA-84000EDE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783459"/>
            <a:ext cx="2103120" cy="276999"/>
          </a:xfrm>
        </p:spPr>
        <p:txBody>
          <a:bodyPr/>
          <a:lstStyle/>
          <a:p>
            <a:fld id="{F83873F3-A99E-4741-86BB-3F72E1A89EAE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01E650-C86D-4B56-66E2-91A063338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08960" y="4783459"/>
            <a:ext cx="2926080" cy="276999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720CD-28BC-3DAB-C3AE-D32AF442E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4783459"/>
            <a:ext cx="2103120" cy="276999"/>
          </a:xfrm>
        </p:spPr>
        <p:txBody>
          <a:bodyPr/>
          <a:lstStyle/>
          <a:p>
            <a:fld id="{8CDC5A04-5F61-4D2A-8001-5DDF49AD2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36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" y="0"/>
            <a:ext cx="9143999" cy="51434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0859" y="328675"/>
            <a:ext cx="808228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5942" y="1060860"/>
            <a:ext cx="4309111" cy="1615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9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9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pic>
        <p:nvPicPr>
          <p:cNvPr id="9" name="Picture 8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965578B6-7D14-9522-E99B-D2C5AC7BA6A3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21" y="4552874"/>
            <a:ext cx="2536955" cy="5239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8"/>
            <a:ext cx="9143999" cy="513587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61839" y="633221"/>
            <a:ext cx="3185160" cy="704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900" dirty="0">
                <a:solidFill>
                  <a:srgbClr val="1F3662"/>
                </a:solidFill>
              </a:rPr>
              <a:t>AUGUST</a:t>
            </a:r>
            <a:r>
              <a:rPr sz="2900" spc="-31" dirty="0">
                <a:solidFill>
                  <a:srgbClr val="1F3662"/>
                </a:solidFill>
              </a:rPr>
              <a:t> </a:t>
            </a:r>
            <a:r>
              <a:rPr sz="2900" spc="140" dirty="0">
                <a:solidFill>
                  <a:srgbClr val="1F3662"/>
                </a:solidFill>
              </a:rPr>
              <a:t>22-</a:t>
            </a:r>
            <a:r>
              <a:rPr sz="2900" spc="169" dirty="0">
                <a:solidFill>
                  <a:srgbClr val="1F3662"/>
                </a:solidFill>
              </a:rPr>
              <a:t>25,</a:t>
            </a:r>
            <a:r>
              <a:rPr sz="2900" spc="-35" dirty="0">
                <a:solidFill>
                  <a:srgbClr val="1F3662"/>
                </a:solidFill>
              </a:rPr>
              <a:t> </a:t>
            </a:r>
            <a:r>
              <a:rPr sz="2900" spc="95" dirty="0">
                <a:solidFill>
                  <a:srgbClr val="1F3662"/>
                </a:solidFill>
              </a:rPr>
              <a:t>2025</a:t>
            </a:r>
            <a:endParaRPr sz="2900" dirty="0"/>
          </a:p>
          <a:p>
            <a:pPr marL="807700">
              <a:spcBef>
                <a:spcPts val="31"/>
              </a:spcBef>
            </a:pPr>
            <a:r>
              <a:rPr sz="1600" i="1" dirty="0">
                <a:solidFill>
                  <a:srgbClr val="1F3662"/>
                </a:solidFill>
                <a:latin typeface="Arial"/>
                <a:cs typeface="Arial"/>
              </a:rPr>
              <a:t>Your</a:t>
            </a:r>
            <a:r>
              <a:rPr sz="1600" i="1" spc="-40" dirty="0">
                <a:solidFill>
                  <a:srgbClr val="1F366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1F3662"/>
                </a:solidFill>
                <a:latin typeface="Arial"/>
                <a:cs typeface="Arial"/>
              </a:rPr>
              <a:t>home</a:t>
            </a:r>
            <a:r>
              <a:rPr sz="1600" i="1" spc="-31" dirty="0">
                <a:solidFill>
                  <a:srgbClr val="1F3662"/>
                </a:solidFill>
                <a:latin typeface="Arial"/>
                <a:cs typeface="Arial"/>
              </a:rPr>
              <a:t> </a:t>
            </a:r>
            <a:r>
              <a:rPr sz="1600" i="1" dirty="0">
                <a:solidFill>
                  <a:srgbClr val="1F3662"/>
                </a:solidFill>
                <a:latin typeface="Arial"/>
                <a:cs typeface="Arial"/>
              </a:rPr>
              <a:t>–</a:t>
            </a:r>
            <a:r>
              <a:rPr sz="1600" i="1" spc="-31" dirty="0">
                <a:solidFill>
                  <a:srgbClr val="1F3662"/>
                </a:solidFill>
                <a:latin typeface="Arial"/>
                <a:cs typeface="Arial"/>
              </a:rPr>
              <a:t> </a:t>
            </a:r>
            <a:r>
              <a:rPr sz="1600" i="1" spc="-11" dirty="0">
                <a:solidFill>
                  <a:srgbClr val="1F3662"/>
                </a:solidFill>
                <a:latin typeface="Arial"/>
                <a:cs typeface="Arial"/>
              </a:rPr>
              <a:t>Milwaukee!</a:t>
            </a:r>
            <a:endParaRPr sz="1600" dirty="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" y="44957"/>
            <a:ext cx="2990088" cy="2142744"/>
          </a:xfrm>
          <a:prstGeom prst="rect">
            <a:avLst/>
          </a:prstGeom>
        </p:spPr>
      </p:pic>
      <p:pic>
        <p:nvPicPr>
          <p:cNvPr id="4" name="Picture 3" descr="A black and white sign&#10;&#10;Description automatically generated with low confidence">
            <a:extLst>
              <a:ext uri="{FF2B5EF4-FFF2-40B4-BE49-F238E27FC236}">
                <a16:creationId xmlns:a16="http://schemas.microsoft.com/office/drawing/2014/main" id="{1D3D15D8-C911-A450-CA59-61E588290E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521" y="4171950"/>
            <a:ext cx="2536955" cy="52390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36" y="884682"/>
            <a:ext cx="5885688" cy="351586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8145" y="328676"/>
            <a:ext cx="6061711" cy="569131"/>
          </a:xfrm>
          <a:prstGeom prst="rect">
            <a:avLst/>
          </a:prstGeom>
        </p:spPr>
        <p:txBody>
          <a:bodyPr vert="horz" wrap="square" lIns="0" tIns="136907" rIns="0" bIns="0" rtlCol="0">
            <a:spAutoFit/>
          </a:bodyPr>
          <a:lstStyle/>
          <a:p>
            <a:pPr marL="24130">
              <a:spcBef>
                <a:spcPts val="100"/>
              </a:spcBef>
            </a:pPr>
            <a:r>
              <a:rPr sz="2800" dirty="0"/>
              <a:t>DOWNTOWN</a:t>
            </a:r>
            <a:r>
              <a:rPr sz="2800" spc="131" dirty="0"/>
              <a:t> </a:t>
            </a:r>
            <a:r>
              <a:rPr sz="2800" spc="55" dirty="0"/>
              <a:t>DINING</a:t>
            </a:r>
            <a:r>
              <a:rPr sz="2800" spc="135" dirty="0"/>
              <a:t> </a:t>
            </a:r>
            <a:r>
              <a:rPr sz="2800" spc="31" dirty="0"/>
              <a:t>MAP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1005" y="2348996"/>
            <a:ext cx="4572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11" dirty="0">
                <a:latin typeface="Arial"/>
                <a:cs typeface="Arial"/>
              </a:rPr>
              <a:t>Mader’s</a:t>
            </a:r>
            <a:endParaRPr sz="9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72311"/>
            <a:ext cx="1911985" cy="125882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029461" y="4144011"/>
            <a:ext cx="78105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Harbor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House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2767584"/>
            <a:ext cx="1916431" cy="125882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326891" y="2348996"/>
            <a:ext cx="41910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spc="-11" dirty="0">
                <a:latin typeface="Arial"/>
                <a:cs typeface="Arial"/>
              </a:rPr>
              <a:t>Onesto</a:t>
            </a:r>
            <a:endParaRPr sz="9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7" y="972311"/>
            <a:ext cx="1915667" cy="12588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851152" y="4144012"/>
            <a:ext cx="137096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Milwaukee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Public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Market</a:t>
            </a:r>
            <a:endParaRPr sz="9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37" y="2767587"/>
            <a:ext cx="1915667" cy="1258823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098033" y="2348996"/>
            <a:ext cx="108585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Gouda’s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Italian</a:t>
            </a:r>
            <a:r>
              <a:rPr sz="900" b="1" spc="-20" dirty="0">
                <a:latin typeface="Arial"/>
                <a:cs typeface="Arial"/>
              </a:rPr>
              <a:t> Deli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97" y="972311"/>
            <a:ext cx="1888999" cy="125882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4935731" y="4123439"/>
            <a:ext cx="14103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Sobelman’s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Pub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and</a:t>
            </a:r>
            <a:r>
              <a:rPr sz="900" b="1" spc="-20" dirty="0">
                <a:latin typeface="Arial"/>
                <a:cs typeface="Arial"/>
              </a:rPr>
              <a:t> Grill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2" y="2767587"/>
            <a:ext cx="1916429" cy="125882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7268467" y="2348996"/>
            <a:ext cx="92773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Colectivo</a:t>
            </a:r>
            <a:r>
              <a:rPr sz="900" b="1" spc="-51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Coffee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48" y="972311"/>
            <a:ext cx="1916429" cy="125882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202173" y="4144012"/>
            <a:ext cx="105981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Xankia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Vietnamese</a:t>
            </a:r>
            <a:endParaRPr sz="900">
              <a:latin typeface="Arial"/>
              <a:cs typeface="Arial"/>
            </a:endParaRPr>
          </a:p>
        </p:txBody>
      </p:sp>
      <p:pic>
        <p:nvPicPr>
          <p:cNvPr id="17" name="object 17"/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48" y="2767587"/>
            <a:ext cx="1916429" cy="1258823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398145" y="328676"/>
            <a:ext cx="6061711" cy="522452"/>
          </a:xfrm>
          <a:prstGeom prst="rect">
            <a:avLst/>
          </a:prstGeom>
        </p:spPr>
        <p:txBody>
          <a:bodyPr vert="horz" wrap="square" lIns="0" tIns="90679" rIns="0" bIns="0" rtlCol="0">
            <a:spAutoFit/>
          </a:bodyPr>
          <a:lstStyle/>
          <a:p>
            <a:pPr marL="17780">
              <a:spcBef>
                <a:spcPts val="100"/>
              </a:spcBef>
            </a:pPr>
            <a:r>
              <a:rPr sz="2800" spc="-20" dirty="0"/>
              <a:t>OVER</a:t>
            </a:r>
            <a:r>
              <a:rPr sz="2800" spc="40" dirty="0"/>
              <a:t> </a:t>
            </a:r>
            <a:r>
              <a:rPr sz="2800" spc="95" dirty="0"/>
              <a:t>150</a:t>
            </a:r>
            <a:r>
              <a:rPr sz="2800" spc="40" dirty="0"/>
              <a:t> </a:t>
            </a:r>
            <a:r>
              <a:rPr sz="2800" dirty="0"/>
              <a:t>DOWNTOWN</a:t>
            </a:r>
            <a:r>
              <a:rPr sz="2800" spc="35" dirty="0"/>
              <a:t> </a:t>
            </a:r>
            <a:r>
              <a:rPr sz="2800" spc="-31" dirty="0"/>
              <a:t>RESTAURANTS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53488-B455-9C8D-C7DF-4698BA8C64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 r="3" b="3"/>
          <a:stretch/>
        </p:blipFill>
        <p:spPr>
          <a:xfrm>
            <a:off x="21" y="10"/>
            <a:ext cx="7252212" cy="51434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8" y="1"/>
            <a:ext cx="5300233" cy="51435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bject 4"/>
          <p:cNvSpPr txBox="1"/>
          <p:nvPr/>
        </p:nvSpPr>
        <p:spPr>
          <a:xfrm>
            <a:off x="5795773" y="979500"/>
            <a:ext cx="3342893" cy="349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l" rtl="0">
              <a:lnSpc>
                <a:spcPct val="90000"/>
              </a:lnSpc>
              <a:spcBef>
                <a:spcPts val="265"/>
              </a:spcBef>
            </a:pPr>
            <a:r>
              <a:rPr lang="en-US" sz="28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WCD: Baird Center</a:t>
            </a:r>
            <a:endParaRPr lang="en-US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l" rtl="0">
              <a:lnSpc>
                <a:spcPct val="90000"/>
              </a:lnSpc>
              <a:spcBef>
                <a:spcPts val="391"/>
              </a:spcBef>
            </a:pPr>
            <a:endParaRPr lang="en-US" sz="11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3510" indent="-228594" algn="l" rtl="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Designed</a:t>
            </a:r>
            <a:r>
              <a:rPr lang="en-US" sz="1400" kern="1200" spc="-3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meeting</a:t>
            </a:r>
            <a:r>
              <a:rPr lang="en-US" sz="1400" kern="1200" spc="-3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planners</a:t>
            </a: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Nearly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300,000</a:t>
            </a:r>
            <a:r>
              <a:rPr lang="en-US" sz="1400" kern="1200" spc="-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square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feet</a:t>
            </a: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189,000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square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feet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exhibit</a:t>
            </a: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3510" indent="-228594" algn="l" rtl="0">
              <a:lnSpc>
                <a:spcPct val="90000"/>
              </a:lnSpc>
              <a:spcBef>
                <a:spcPts val="740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$460-million expansion in 2023</a:t>
            </a:r>
          </a:p>
          <a:p>
            <a:pPr marL="183510" indent="-228594" algn="l" rtl="0">
              <a:lnSpc>
                <a:spcPct val="90000"/>
              </a:lnSpc>
              <a:spcBef>
                <a:spcPts val="740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Versatility,</a:t>
            </a:r>
            <a:r>
              <a:rPr lang="en-US" sz="1400" kern="12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functionality,</a:t>
            </a: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en-US" sz="1400" kern="1200" spc="-2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State-of-the-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</a:t>
            </a:r>
            <a:r>
              <a:rPr lang="en-US" sz="1400" kern="1200" spc="7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technology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One-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way</a:t>
            </a:r>
            <a:r>
              <a:rPr lang="en-US" sz="1400" kern="1200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loading</a:t>
            </a:r>
            <a:r>
              <a:rPr lang="en-US" sz="1400" kern="1200" spc="-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dock</a:t>
            </a: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traffic</a:t>
            </a: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Almost</a:t>
            </a:r>
            <a:r>
              <a:rPr lang="en-US" sz="1400" kern="1200" spc="-3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 blocks</a:t>
            </a:r>
            <a:r>
              <a:rPr lang="en-US" sz="1400" kern="1200" spc="-15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covered</a:t>
            </a:r>
            <a:r>
              <a:rPr lang="en-US" sz="1400" kern="1200" spc="-2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curb</a:t>
            </a: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400+ indoor parking spaces</a:t>
            </a:r>
          </a:p>
          <a:p>
            <a:pPr marL="183510" indent="-228594" algn="l" rtl="0">
              <a:lnSpc>
                <a:spcPct val="90000"/>
              </a:lnSpc>
              <a:spcBef>
                <a:spcPts val="735"/>
              </a:spcBef>
              <a:buFont typeface="Arial" panose="020B0604020202020204" pitchFamily="34" charset="0"/>
              <a:buChar char="•"/>
              <a:tabLst>
                <a:tab pos="183510" algn="l"/>
              </a:tabLst>
            </a:pPr>
            <a:r>
              <a:rPr lang="en-US" sz="1400" kern="1200" spc="-1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Security scanners at entry points</a:t>
            </a: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34267" y="285750"/>
            <a:ext cx="4919233" cy="53807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24130" algn="l" rtl="0">
              <a:lnSpc>
                <a:spcPct val="90000"/>
              </a:lnSpc>
              <a:spcBef>
                <a:spcPct val="0"/>
              </a:spcBef>
            </a:pPr>
            <a:r>
              <a:rPr lang="en-US" sz="3000" kern="1200" dirty="0">
                <a:latin typeface="+mj-lt"/>
                <a:cs typeface="+mj-cs"/>
              </a:rPr>
              <a:t>WISCONSIN</a:t>
            </a:r>
            <a:r>
              <a:rPr lang="en-US" sz="3000" kern="1200" spc="140" dirty="0">
                <a:latin typeface="+mj-lt"/>
                <a:cs typeface="+mj-cs"/>
              </a:rPr>
              <a:t> </a:t>
            </a:r>
            <a:r>
              <a:rPr lang="en-US" sz="3000" kern="1200" spc="-25" dirty="0">
                <a:latin typeface="+mj-lt"/>
                <a:cs typeface="+mj-cs"/>
              </a:rPr>
              <a:t>CENTER</a:t>
            </a:r>
            <a:r>
              <a:rPr lang="en-US" sz="3000" kern="1200" spc="145" dirty="0">
                <a:latin typeface="+mj-lt"/>
                <a:cs typeface="+mj-cs"/>
              </a:rPr>
              <a:t> </a:t>
            </a:r>
            <a:r>
              <a:rPr lang="en-US" sz="3000" kern="1200" spc="-11" dirty="0">
                <a:latin typeface="+mj-lt"/>
                <a:cs typeface="+mj-cs"/>
              </a:rPr>
              <a:t>DISTRICT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9143999" cy="51434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5492" y="1123950"/>
            <a:ext cx="3686243" cy="893835"/>
          </a:xfrm>
          <a:prstGeom prst="rect">
            <a:avLst/>
          </a:prstGeom>
        </p:spPr>
        <p:txBody>
          <a:bodyPr vert="horz" wrap="square" lIns="0" tIns="46991" rIns="0" bIns="0" rtlCol="0">
            <a:spAutoFit/>
          </a:bodyPr>
          <a:lstStyle/>
          <a:p>
            <a:pPr marL="12700" algn="ctr">
              <a:spcBef>
                <a:spcPts val="371"/>
              </a:spcBef>
            </a:pPr>
            <a:r>
              <a:rPr lang="en-US" b="1" dirty="0">
                <a:latin typeface="Arial"/>
                <a:cs typeface="Arial"/>
              </a:rPr>
              <a:t>CORPORATE OUTING</a:t>
            </a:r>
          </a:p>
          <a:p>
            <a:pPr marL="12700" algn="ctr">
              <a:spcBef>
                <a:spcPts val="371"/>
              </a:spcBef>
            </a:pPr>
            <a:r>
              <a:rPr lang="en-US" b="1" dirty="0">
                <a:latin typeface="Arial"/>
                <a:cs typeface="Arial"/>
              </a:rPr>
              <a:t>Brown Deer</a:t>
            </a:r>
            <a:r>
              <a:rPr b="1" spc="-11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Golf</a:t>
            </a:r>
            <a:r>
              <a:rPr b="1" spc="-45" dirty="0">
                <a:latin typeface="Arial"/>
                <a:cs typeface="Arial"/>
              </a:rPr>
              <a:t> </a:t>
            </a:r>
            <a:r>
              <a:rPr b="1" spc="-11" dirty="0">
                <a:latin typeface="Arial"/>
                <a:cs typeface="Arial"/>
              </a:rPr>
              <a:t>Course</a:t>
            </a:r>
            <a:endParaRPr dirty="0">
              <a:latin typeface="Arial"/>
              <a:cs typeface="Arial"/>
            </a:endParaRPr>
          </a:p>
          <a:p>
            <a:pPr marL="12700" algn="ctr">
              <a:spcBef>
                <a:spcPts val="225"/>
              </a:spcBef>
            </a:pPr>
            <a:r>
              <a:rPr lang="en-US" sz="1400" dirty="0">
                <a:latin typeface="Arial"/>
                <a:cs typeface="Arial"/>
              </a:rPr>
              <a:t>7625 N Range Line Rd, Milwaukee WI 53209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1139081" y="133350"/>
            <a:ext cx="5965308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" algn="ctr">
              <a:spcBef>
                <a:spcPts val="95"/>
              </a:spcBef>
            </a:pPr>
            <a:r>
              <a:rPr sz="3200" dirty="0">
                <a:latin typeface="Arial Black" panose="020B0A04020102020204" pitchFamily="34" charset="0"/>
              </a:rPr>
              <a:t>GOLF</a:t>
            </a:r>
            <a:r>
              <a:rPr sz="3200" spc="-65" dirty="0">
                <a:latin typeface="Arial Black" panose="020B0A04020102020204" pitchFamily="34" charset="0"/>
              </a:rPr>
              <a:t> </a:t>
            </a:r>
            <a:r>
              <a:rPr sz="3200" spc="-11" dirty="0">
                <a:latin typeface="Arial Black" panose="020B0A04020102020204" pitchFamily="34" charset="0"/>
              </a:rPr>
              <a:t>TOURNAMENT</a:t>
            </a:r>
            <a:r>
              <a:rPr lang="en-US" sz="3200" spc="-11" dirty="0">
                <a:latin typeface="Arial Black" panose="020B0A04020102020204" pitchFamily="34" charset="0"/>
              </a:rPr>
              <a:t>S</a:t>
            </a:r>
            <a:endParaRPr sz="3200" dirty="0">
              <a:latin typeface="Arial Black" panose="020B0A04020102020204" pitchFamily="34" charset="0"/>
            </a:endParaRPr>
          </a:p>
        </p:txBody>
      </p:sp>
      <p:sp>
        <p:nvSpPr>
          <p:cNvPr id="6" name="object 3">
            <a:extLst>
              <a:ext uri="{FF2B5EF4-FFF2-40B4-BE49-F238E27FC236}">
                <a16:creationId xmlns:a16="http://schemas.microsoft.com/office/drawing/2014/main" id="{3B8A7EFE-665C-55A1-5879-CA1E329F4EAD}"/>
              </a:ext>
            </a:extLst>
          </p:cNvPr>
          <p:cNvSpPr txBox="1"/>
          <p:nvPr/>
        </p:nvSpPr>
        <p:spPr>
          <a:xfrm>
            <a:off x="4848158" y="1123950"/>
            <a:ext cx="3274059" cy="893835"/>
          </a:xfrm>
          <a:prstGeom prst="rect">
            <a:avLst/>
          </a:prstGeom>
        </p:spPr>
        <p:txBody>
          <a:bodyPr vert="horz" wrap="square" lIns="0" tIns="46991" rIns="0" bIns="0" rtlCol="0">
            <a:spAutoFit/>
          </a:bodyPr>
          <a:lstStyle/>
          <a:p>
            <a:pPr marL="12700" algn="ctr">
              <a:spcBef>
                <a:spcPts val="371"/>
              </a:spcBef>
            </a:pPr>
            <a:r>
              <a:rPr lang="en-US" b="1" dirty="0">
                <a:latin typeface="Arial"/>
                <a:cs typeface="Arial"/>
              </a:rPr>
              <a:t>DELEGATE OUTING</a:t>
            </a:r>
          </a:p>
          <a:p>
            <a:pPr marL="12700" algn="ctr">
              <a:spcBef>
                <a:spcPts val="371"/>
              </a:spcBef>
            </a:pPr>
            <a:r>
              <a:rPr lang="en-US" b="1" dirty="0">
                <a:latin typeface="Arial"/>
                <a:cs typeface="Arial"/>
              </a:rPr>
              <a:t>The Bog</a:t>
            </a:r>
            <a:endParaRPr dirty="0">
              <a:latin typeface="Arial"/>
              <a:cs typeface="Arial"/>
            </a:endParaRPr>
          </a:p>
          <a:p>
            <a:pPr marL="12700" algn="ctr">
              <a:spcBef>
                <a:spcPts val="225"/>
              </a:spcBef>
            </a:pPr>
            <a:r>
              <a:rPr lang="en-US" sz="1400" dirty="0">
                <a:latin typeface="Arial"/>
                <a:cs typeface="Arial"/>
              </a:rPr>
              <a:t>3121 County Rd I, Saukville, WI 53080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788F46B-71EB-2901-B9C6-81D195478DE8}"/>
              </a:ext>
            </a:extLst>
          </p:cNvPr>
          <p:cNvSpPr txBox="1">
            <a:spLocks/>
          </p:cNvSpPr>
          <p:nvPr/>
        </p:nvSpPr>
        <p:spPr>
          <a:xfrm>
            <a:off x="1589346" y="4655640"/>
            <a:ext cx="5965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Friday August 22, 2025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" y="321733"/>
            <a:ext cx="6061711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spc="-51" dirty="0">
                <a:latin typeface="Arial Black" panose="020B0A04020102020204" pitchFamily="34" charset="0"/>
              </a:rPr>
              <a:t>HARLEY-</a:t>
            </a:r>
            <a:r>
              <a:rPr sz="3200" dirty="0">
                <a:latin typeface="Arial Black" panose="020B0A04020102020204" pitchFamily="34" charset="0"/>
              </a:rPr>
              <a:t>DAVIDSON</a:t>
            </a:r>
            <a:r>
              <a:rPr sz="3200" spc="51" dirty="0">
                <a:latin typeface="Arial Black" panose="020B0A04020102020204" pitchFamily="34" charset="0"/>
              </a:rPr>
              <a:t> </a:t>
            </a:r>
            <a:r>
              <a:rPr sz="3200" spc="-20" dirty="0">
                <a:latin typeface="Arial Black" panose="020B0A04020102020204" pitchFamily="34" charset="0"/>
              </a:rPr>
              <a:t>RIDE</a:t>
            </a:r>
            <a:endParaRPr sz="3200" dirty="0">
              <a:latin typeface="Arial Black" panose="020B0A04020102020204" pitchFamily="34" charset="0"/>
            </a:endParaRPr>
          </a:p>
        </p:txBody>
      </p:sp>
      <p:pic>
        <p:nvPicPr>
          <p:cNvPr id="8" name="Picture 7" descr="A picture containing sky, tree, outdoor, nature&#10;&#10;Description automatically generated">
            <a:extLst>
              <a:ext uri="{FF2B5EF4-FFF2-40B4-BE49-F238E27FC236}">
                <a16:creationId xmlns:a16="http://schemas.microsoft.com/office/drawing/2014/main" id="{C417CA37-C925-D926-E6B6-421AAC166D5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355" y="133350"/>
            <a:ext cx="2236532" cy="167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group of motorcycles parked in front of a stage&#10;&#10;Description automatically generated with low confidence">
            <a:extLst>
              <a:ext uri="{FF2B5EF4-FFF2-40B4-BE49-F238E27FC236}">
                <a16:creationId xmlns:a16="http://schemas.microsoft.com/office/drawing/2014/main" id="{9311FFED-4075-D84A-196E-42D9087F3C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32" y="3257550"/>
            <a:ext cx="2574513" cy="1713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FCDD853E-41A8-A655-58A0-096D057EAE90}"/>
              </a:ext>
            </a:extLst>
          </p:cNvPr>
          <p:cNvSpPr txBox="1">
            <a:spLocks/>
          </p:cNvSpPr>
          <p:nvPr/>
        </p:nvSpPr>
        <p:spPr>
          <a:xfrm>
            <a:off x="-152400" y="1583463"/>
            <a:ext cx="5965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latin typeface="Arial Black" panose="020B0A04020102020204" pitchFamily="34" charset="0"/>
              </a:rPr>
              <a:t>Friday August 22, 2025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63016" y="931740"/>
            <a:ext cx="2900653" cy="532838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algn="l">
              <a:spcBef>
                <a:spcPts val="355"/>
              </a:spcBef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  <a:ea typeface="Segoe UI Black" panose="020B0A02040204020203" pitchFamily="34" charset="0"/>
                <a:cs typeface="Arial"/>
              </a:rPr>
              <a:t>Zilli Lake &amp; Garden</a:t>
            </a:r>
            <a:endParaRPr dirty="0">
              <a:solidFill>
                <a:schemeClr val="tx1"/>
              </a:solidFill>
              <a:latin typeface="Arial Narrow" panose="020B0606020202030204" pitchFamily="34" charset="0"/>
              <a:ea typeface="Segoe UI Black" panose="020B0A02040204020203" pitchFamily="34" charset="0"/>
              <a:cs typeface="Arial"/>
            </a:endParaRPr>
          </a:p>
          <a:p>
            <a:pPr marL="12700" algn="l">
              <a:spcBef>
                <a:spcPts val="215"/>
              </a:spcBef>
            </a:pPr>
            <a:r>
              <a:rPr lang="en-US" sz="1200" dirty="0">
                <a:solidFill>
                  <a:schemeClr val="tx1"/>
                </a:solidFill>
                <a:latin typeface="Arial Narrow" panose="020B0606020202030204" pitchFamily="34" charset="0"/>
                <a:ea typeface="Segoe UI Black" panose="020B0A02040204020203" pitchFamily="34" charset="0"/>
                <a:cs typeface="Arial"/>
              </a:rPr>
              <a:t>931 E. Wisconsin Avenue Milwaukee, WI 53202</a:t>
            </a:r>
            <a:endParaRPr sz="1200" dirty="0">
              <a:solidFill>
                <a:schemeClr val="tx1"/>
              </a:solidFill>
              <a:latin typeface="Arial Narrow" panose="020B0606020202030204" pitchFamily="34" charset="0"/>
              <a:ea typeface="Segoe UI Black" panose="020B0A02040204020203" pitchFamily="34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7200" y="427115"/>
            <a:ext cx="290646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3200" b="1" spc="-175" dirty="0">
                <a:solidFill>
                  <a:schemeClr val="tx1"/>
                </a:solidFill>
                <a:latin typeface="Arial Narrow" panose="020B0606020202030204" pitchFamily="34" charset="0"/>
                <a:ea typeface="Segoe UI Black" panose="020B0A02040204020203" pitchFamily="34" charset="0"/>
                <a:cs typeface="Arial Narrow"/>
              </a:rPr>
              <a:t>TAG</a:t>
            </a:r>
            <a:r>
              <a:rPr sz="3200" b="1" spc="-175" dirty="0">
                <a:solidFill>
                  <a:schemeClr val="tx1"/>
                </a:solidFill>
                <a:latin typeface="Arial Narrow" panose="020B0606020202030204" pitchFamily="34" charset="0"/>
                <a:ea typeface="Segoe UI Black" panose="020B0A02040204020203" pitchFamily="34" charset="0"/>
                <a:cs typeface="Arial Narrow"/>
              </a:rPr>
              <a:t> </a:t>
            </a:r>
            <a:r>
              <a:rPr sz="3200" b="1" spc="-25" dirty="0">
                <a:solidFill>
                  <a:schemeClr val="tx1"/>
                </a:solidFill>
                <a:latin typeface="Arial Narrow" panose="020B0606020202030204" pitchFamily="34" charset="0"/>
                <a:ea typeface="Segoe UI Black" panose="020B0A02040204020203" pitchFamily="34" charset="0"/>
                <a:cs typeface="Arial Narrow"/>
              </a:rPr>
              <a:t>RECEPTION</a:t>
            </a:r>
            <a:endParaRPr sz="3200" dirty="0">
              <a:solidFill>
                <a:schemeClr val="tx1"/>
              </a:solidFill>
              <a:latin typeface="Arial Narrow" panose="020B0606020202030204" pitchFamily="34" charset="0"/>
              <a:ea typeface="Segoe UI Black" panose="020B0A02040204020203" pitchFamily="34" charset="0"/>
              <a:cs typeface="Arial Narrow"/>
            </a:endParaRPr>
          </a:p>
        </p:txBody>
      </p:sp>
      <p:pic>
        <p:nvPicPr>
          <p:cNvPr id="10" name="Picture 9" descr="A city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24DE4D0F-C957-8875-8511-9AE88081F4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679427"/>
            <a:ext cx="5410200" cy="3604067"/>
          </a:xfrm>
          <a:prstGeom prst="rect">
            <a:avLst/>
          </a:prstGeom>
        </p:spPr>
      </p:pic>
      <p:sp>
        <p:nvSpPr>
          <p:cNvPr id="2" name="object 4">
            <a:extLst>
              <a:ext uri="{FF2B5EF4-FFF2-40B4-BE49-F238E27FC236}">
                <a16:creationId xmlns:a16="http://schemas.microsoft.com/office/drawing/2014/main" id="{67AE1440-1EB8-C8D3-1E00-E20989F6AC5F}"/>
              </a:ext>
            </a:extLst>
          </p:cNvPr>
          <p:cNvSpPr txBox="1">
            <a:spLocks/>
          </p:cNvSpPr>
          <p:nvPr/>
        </p:nvSpPr>
        <p:spPr>
          <a:xfrm>
            <a:off x="361225" y="1519519"/>
            <a:ext cx="2856050" cy="22762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Friday August 22, 2025 </a:t>
            </a:r>
          </a:p>
        </p:txBody>
      </p:sp>
      <p:pic>
        <p:nvPicPr>
          <p:cNvPr id="6" name="Picture 5" descr="A picture containing building, outdoor, orange, sign&#10;&#10;Description automatically generated">
            <a:extLst>
              <a:ext uri="{FF2B5EF4-FFF2-40B4-BE49-F238E27FC236}">
                <a16:creationId xmlns:a16="http://schemas.microsoft.com/office/drawing/2014/main" id="{B9D55F7C-50CE-B736-326F-BF258BA3D9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" t="2593" r="714" b="2593"/>
          <a:stretch/>
        </p:blipFill>
        <p:spPr>
          <a:xfrm>
            <a:off x="104407" y="2724150"/>
            <a:ext cx="3112868" cy="199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18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136559" y="953468"/>
            <a:ext cx="3935331" cy="2055047"/>
            <a:chOff x="439673" y="1037031"/>
            <a:chExt cx="9279510" cy="5111350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3" name="object 3"/>
            <p:cNvPicPr/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9" b="1318"/>
            <a:stretch/>
          </p:blipFill>
          <p:spPr>
            <a:xfrm>
              <a:off x="905239" y="1072718"/>
              <a:ext cx="8813944" cy="507566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9673" y="1037031"/>
              <a:ext cx="1802892" cy="5654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75273" y="618290"/>
            <a:ext cx="4861286" cy="32316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>
              <a:spcBef>
                <a:spcPts val="360"/>
              </a:spcBef>
            </a:pPr>
            <a:r>
              <a:rPr lang="en-US" dirty="0">
                <a:solidFill>
                  <a:schemeClr val="bg1"/>
                </a:solidFill>
                <a:latin typeface="Bahnschrift SemiLight" panose="020B0502040204020203" pitchFamily="34" charset="0"/>
                <a:cs typeface="Arial"/>
              </a:rPr>
              <a:t>MECCA and Beer Garden ~ Deer District</a:t>
            </a:r>
            <a:endParaRPr sz="1100" dirty="0">
              <a:solidFill>
                <a:schemeClr val="bg1"/>
              </a:solidFill>
              <a:latin typeface="Bahnschrift SemiLight" panose="020B0502040204020203" pitchFamily="34" charset="0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275273" y="181132"/>
            <a:ext cx="8593454" cy="504625"/>
          </a:xfrm>
          <a:prstGeom prst="rect">
            <a:avLst/>
          </a:prstGeom>
        </p:spPr>
        <p:txBody>
          <a:bodyPr vert="horz" wrap="square" lIns="0" tIns="12065" rIns="0" bIns="0" rtlCol="0">
            <a:prstTxWarp prst="textPlain">
              <a:avLst/>
            </a:prstTxWarp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COMPANY</a:t>
            </a:r>
            <a:r>
              <a:rPr sz="3200" spc="-65" dirty="0">
                <a:solidFill>
                  <a:schemeClr val="bg1"/>
                </a:solidFill>
                <a:latin typeface="Bahnschrift SemiLight" panose="020B0502040204020203" pitchFamily="34" charset="0"/>
              </a:rPr>
              <a:t> </a:t>
            </a:r>
            <a:r>
              <a:rPr sz="32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GRADE</a:t>
            </a:r>
            <a:r>
              <a:rPr sz="3200" spc="-71" dirty="0">
                <a:solidFill>
                  <a:schemeClr val="bg1"/>
                </a:solidFill>
                <a:latin typeface="Bahnschrift SemiLight" panose="020B0502040204020203" pitchFamily="34" charset="0"/>
              </a:rPr>
              <a:t> </a:t>
            </a:r>
            <a:r>
              <a:rPr sz="32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/</a:t>
            </a:r>
            <a:r>
              <a:rPr lang="en-US" sz="32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 </a:t>
            </a:r>
            <a:r>
              <a:rPr sz="32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WARRANT</a:t>
            </a:r>
            <a:r>
              <a:rPr sz="3200" spc="-71" dirty="0">
                <a:solidFill>
                  <a:schemeClr val="bg1"/>
                </a:solidFill>
                <a:latin typeface="Bahnschrift SemiLight" panose="020B0502040204020203" pitchFamily="34" charset="0"/>
              </a:rPr>
              <a:t> </a:t>
            </a:r>
            <a:r>
              <a:rPr sz="3200" dirty="0">
                <a:solidFill>
                  <a:schemeClr val="bg1"/>
                </a:solidFill>
                <a:latin typeface="Bahnschrift SemiLight" panose="020B0502040204020203" pitchFamily="34" charset="0"/>
              </a:rPr>
              <a:t>OFFICER</a:t>
            </a:r>
            <a:r>
              <a:rPr sz="3200" spc="-55" dirty="0">
                <a:solidFill>
                  <a:schemeClr val="bg1"/>
                </a:solidFill>
                <a:latin typeface="Bahnschrift SemiLight" panose="020B0502040204020203" pitchFamily="34" charset="0"/>
              </a:rPr>
              <a:t> </a:t>
            </a:r>
            <a:r>
              <a:rPr sz="3200" spc="51" dirty="0">
                <a:solidFill>
                  <a:schemeClr val="bg1"/>
                </a:solidFill>
                <a:latin typeface="Bahnschrift SemiLight" panose="020B0502040204020203" pitchFamily="34" charset="0"/>
              </a:rPr>
              <a:t>MIXER</a:t>
            </a:r>
            <a:endParaRPr sz="3200" dirty="0">
              <a:solidFill>
                <a:schemeClr val="bg1"/>
              </a:solidFill>
              <a:latin typeface="Bahnschrift SemiLight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2812AB-2176-7EC6-7A59-D38595AB5C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1" y="941455"/>
            <a:ext cx="5364070" cy="418278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  <a:softEdge rad="3175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2D9D0A-D2A5-4F2E-F2AF-A78405ACB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43"/>
          <a:stretch/>
        </p:blipFill>
        <p:spPr>
          <a:xfrm>
            <a:off x="5390491" y="3035788"/>
            <a:ext cx="3683020" cy="2061181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4" name="object 5">
            <a:extLst>
              <a:ext uri="{FF2B5EF4-FFF2-40B4-BE49-F238E27FC236}">
                <a16:creationId xmlns:a16="http://schemas.microsoft.com/office/drawing/2014/main" id="{05EB7E1A-6042-21D7-8F31-619FF419340B}"/>
              </a:ext>
            </a:extLst>
          </p:cNvPr>
          <p:cNvPicPr/>
          <p:nvPr/>
        </p:nvPicPr>
        <p:blipFill>
          <a:blip r:embed="rId7" cstate="print">
            <a:duotone>
              <a:prstClr val="black"/>
              <a:schemeClr val="tx1">
                <a:lumMod val="65000"/>
                <a:lumOff val="3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52400" y="1196884"/>
            <a:ext cx="727711" cy="477773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53542BEA-B205-F7C7-FA46-F9FB21EBE47A}"/>
              </a:ext>
            </a:extLst>
          </p:cNvPr>
          <p:cNvSpPr txBox="1">
            <a:spLocks/>
          </p:cNvSpPr>
          <p:nvPr/>
        </p:nvSpPr>
        <p:spPr>
          <a:xfrm>
            <a:off x="-274198" y="4707240"/>
            <a:ext cx="5965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Friday August 22, 2025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7002" y="0"/>
            <a:ext cx="8849995" cy="5143500"/>
            <a:chOff x="0" y="0"/>
            <a:chExt cx="8849995" cy="5143500"/>
          </a:xfrm>
        </p:grpSpPr>
        <p:pic>
          <p:nvPicPr>
            <p:cNvPr id="3" name="object 3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8849867" cy="51434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73" y="1037031"/>
              <a:ext cx="1802892" cy="5654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304801" y="858558"/>
            <a:ext cx="5943600" cy="292388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wrap="square" lIns="0" tIns="45720" rIns="0" bIns="0" rtlCol="0">
            <a:spAutoFit/>
          </a:bodyPr>
          <a:lstStyle/>
          <a:p>
            <a:pPr marL="12700">
              <a:spcBef>
                <a:spcPts val="360"/>
              </a:spcBef>
            </a:pPr>
            <a:r>
              <a:rPr lang="en-US" sz="1600" b="1" dirty="0">
                <a:solidFill>
                  <a:srgbClr val="FFFFFF"/>
                </a:solidFill>
                <a:latin typeface="Arial"/>
                <a:cs typeface="Arial"/>
              </a:rPr>
              <a:t>Gather ~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Deer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1" dirty="0">
                <a:solidFill>
                  <a:srgbClr val="FFFFFF"/>
                </a:solidFill>
                <a:latin typeface="Arial"/>
                <a:cs typeface="Arial"/>
              </a:rPr>
              <a:t>District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ctrTitle"/>
          </p:nvPr>
        </p:nvSpPr>
        <p:spPr>
          <a:xfrm>
            <a:off x="304801" y="391042"/>
            <a:ext cx="5943600" cy="504625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3200" dirty="0">
                <a:solidFill>
                  <a:srgbClr val="FFFFFF"/>
                </a:solidFill>
              </a:rPr>
              <a:t>SENIOR</a:t>
            </a:r>
            <a:r>
              <a:rPr sz="3200" spc="-71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WARRANT</a:t>
            </a:r>
            <a:r>
              <a:rPr sz="3200" spc="-65" dirty="0">
                <a:solidFill>
                  <a:srgbClr val="FFFFFF"/>
                </a:solidFill>
              </a:rPr>
              <a:t> </a:t>
            </a:r>
            <a:r>
              <a:rPr sz="3200" dirty="0">
                <a:solidFill>
                  <a:srgbClr val="FFFFFF"/>
                </a:solidFill>
              </a:rPr>
              <a:t>OFFICER</a:t>
            </a:r>
            <a:r>
              <a:rPr sz="3200" spc="-55" dirty="0">
                <a:solidFill>
                  <a:srgbClr val="FFFFFF"/>
                </a:solidFill>
              </a:rPr>
              <a:t> </a:t>
            </a:r>
            <a:r>
              <a:rPr sz="3200" spc="51" dirty="0">
                <a:solidFill>
                  <a:srgbClr val="FFFFFF"/>
                </a:solidFill>
              </a:rPr>
              <a:t>MIXER</a:t>
            </a:r>
            <a:endParaRPr sz="3200" dirty="0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2B5850C5-5EA2-6CC9-BDE5-01730FCB200E}"/>
              </a:ext>
            </a:extLst>
          </p:cNvPr>
          <p:cNvSpPr txBox="1">
            <a:spLocks/>
          </p:cNvSpPr>
          <p:nvPr/>
        </p:nvSpPr>
        <p:spPr>
          <a:xfrm>
            <a:off x="-76200" y="4711833"/>
            <a:ext cx="476999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Friday August 22, 2025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9143999" cy="514349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8146" y="866577"/>
            <a:ext cx="3578859" cy="534763"/>
          </a:xfrm>
          <a:prstGeom prst="rect">
            <a:avLst/>
          </a:prstGeom>
        </p:spPr>
        <p:txBody>
          <a:bodyPr vert="horz" wrap="square" lIns="0" tIns="46991" rIns="0" bIns="0" rtlCol="0">
            <a:spAutoFit/>
          </a:bodyPr>
          <a:lstStyle/>
          <a:p>
            <a:pPr marL="12700">
              <a:spcBef>
                <a:spcPts val="371"/>
              </a:spcBef>
            </a:pPr>
            <a:r>
              <a:rPr b="1" spc="-11" dirty="0">
                <a:latin typeface="Arial"/>
                <a:cs typeface="Arial"/>
              </a:rPr>
              <a:t>Veterans</a:t>
            </a:r>
            <a:r>
              <a:rPr b="1" dirty="0">
                <a:latin typeface="Arial"/>
                <a:cs typeface="Arial"/>
              </a:rPr>
              <a:t> </a:t>
            </a:r>
            <a:r>
              <a:rPr b="1" spc="-20" dirty="0">
                <a:latin typeface="Arial"/>
                <a:cs typeface="Arial"/>
              </a:rPr>
              <a:t>Park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225"/>
              </a:spcBef>
            </a:pPr>
            <a:r>
              <a:rPr sz="1200" dirty="0">
                <a:latin typeface="Arial"/>
                <a:cs typeface="Arial"/>
              </a:rPr>
              <a:t>1010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N.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Lincoln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Memorial</a:t>
            </a:r>
            <a:r>
              <a:rPr sz="1200" spc="-11" dirty="0">
                <a:latin typeface="Arial"/>
                <a:cs typeface="Arial"/>
              </a:rPr>
              <a:t> </a:t>
            </a:r>
            <a:r>
              <a:rPr sz="1200" spc="-25" dirty="0">
                <a:latin typeface="Arial"/>
                <a:cs typeface="Arial"/>
              </a:rPr>
              <a:t>Dr</a:t>
            </a:r>
            <a:r>
              <a:rPr lang="en-US" sz="1200" spc="-25" dirty="0">
                <a:latin typeface="Arial"/>
                <a:cs typeface="Arial"/>
              </a:rPr>
              <a:t> Milwaukee, WI 53202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398146" y="361952"/>
            <a:ext cx="576595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">
              <a:spcBef>
                <a:spcPts val="95"/>
              </a:spcBef>
            </a:pPr>
            <a:r>
              <a:rPr sz="3200" dirty="0"/>
              <a:t>FUN</a:t>
            </a:r>
            <a:r>
              <a:rPr sz="3200" spc="155" dirty="0"/>
              <a:t> </a:t>
            </a:r>
            <a:r>
              <a:rPr sz="3200" spc="-25" dirty="0"/>
              <a:t>RUN</a:t>
            </a:r>
            <a:endParaRPr sz="3200"/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FABAA64E-2452-8100-26C6-E8E3073A1D97}"/>
              </a:ext>
            </a:extLst>
          </p:cNvPr>
          <p:cNvSpPr txBox="1">
            <a:spLocks/>
          </p:cNvSpPr>
          <p:nvPr/>
        </p:nvSpPr>
        <p:spPr>
          <a:xfrm>
            <a:off x="1589345" y="4761985"/>
            <a:ext cx="5965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Saturday, August 23, 2025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504FFA-1EB4-E82F-F299-1A0895A340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70"/>
          <a:stretch/>
        </p:blipFill>
        <p:spPr>
          <a:xfrm>
            <a:off x="0" y="40446"/>
            <a:ext cx="9144000" cy="510539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62600" y="470167"/>
            <a:ext cx="3429000" cy="594393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algn="r">
              <a:spcBef>
                <a:spcPts val="355"/>
              </a:spcBef>
            </a:pPr>
            <a:r>
              <a:rPr sz="2000" b="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Discovery</a:t>
            </a:r>
            <a:r>
              <a:rPr sz="2000" b="1" spc="-7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 </a:t>
            </a:r>
            <a:r>
              <a:rPr sz="2000" b="1" spc="-11" dirty="0">
                <a:solidFill>
                  <a:srgbClr val="FFFF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/>
              </a:rPr>
              <a:t>World</a:t>
            </a:r>
            <a:endParaRPr sz="2000" dirty="0">
              <a:latin typeface="Segoe UI Black" panose="020B0A02040204020203" pitchFamily="34" charset="0"/>
              <a:ea typeface="Segoe UI Black" panose="020B0A02040204020203" pitchFamily="34" charset="0"/>
              <a:cs typeface="Arial"/>
            </a:endParaRPr>
          </a:p>
          <a:p>
            <a:pPr marL="12700" algn="r">
              <a:spcBef>
                <a:spcPts val="215"/>
              </a:spcBef>
            </a:pPr>
            <a:r>
              <a:rPr sz="1400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500</a:t>
            </a:r>
            <a:r>
              <a:rPr sz="1400" spc="-15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N.</a:t>
            </a:r>
            <a:r>
              <a:rPr sz="1400" spc="-15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sz="1400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Harbor</a:t>
            </a:r>
            <a:r>
              <a:rPr sz="1400" spc="-5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Dr</a:t>
            </a:r>
            <a:r>
              <a:rPr lang="en-US" sz="1400" spc="-25" dirty="0">
                <a:solidFill>
                  <a:srgbClr val="FFFFFF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 Milwaukee, WI 53202</a:t>
            </a:r>
            <a:endParaRPr sz="1100" dirty="0">
              <a:latin typeface="Segoe UI Black" panose="020B0A02040204020203" pitchFamily="34" charset="0"/>
              <a:ea typeface="Segoe UI Black" panose="020B0A02040204020203" pitchFamily="34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49190" y="57875"/>
            <a:ext cx="4274820" cy="41229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6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 Narrow"/>
              </a:rPr>
              <a:t>GOVERNOR’S</a:t>
            </a:r>
            <a:r>
              <a:rPr sz="2600" b="1" spc="-175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 Narrow"/>
              </a:rPr>
              <a:t> </a:t>
            </a:r>
            <a:r>
              <a:rPr sz="2600" b="1" spc="-25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 Narrow"/>
              </a:rPr>
              <a:t>RECEPTION</a:t>
            </a:r>
            <a:endParaRPr sz="260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Arial Narrow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111863C-5FDF-E6CA-00B4-3E303BFDF41E}"/>
              </a:ext>
            </a:extLst>
          </p:cNvPr>
          <p:cNvSpPr txBox="1">
            <a:spLocks/>
          </p:cNvSpPr>
          <p:nvPr/>
        </p:nvSpPr>
        <p:spPr>
          <a:xfrm>
            <a:off x="4191000" y="4721539"/>
            <a:ext cx="5181600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Saturday, August 23, 2025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/>
          <p:cNvPicPr/>
          <p:nvPr/>
        </p:nvPicPr>
        <p:blipFill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lasticWrap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022576">
            <a:off x="406603" y="384113"/>
            <a:ext cx="3397713" cy="737764"/>
          </a:xfrm>
          <a:prstGeom prst="rect">
            <a:avLst/>
          </a:prstGeom>
        </p:spPr>
      </p:pic>
      <p:pic>
        <p:nvPicPr>
          <p:cNvPr id="9" name="object 5"/>
          <p:cNvPicPr/>
          <p:nvPr/>
        </p:nvPicPr>
        <p:blipFill>
          <a:blip r:embed="rId5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LineDraw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87251">
            <a:off x="367271" y="3533127"/>
            <a:ext cx="3205180" cy="1009407"/>
          </a:xfrm>
          <a:prstGeom prst="rect">
            <a:avLst/>
          </a:prstGeom>
        </p:spPr>
      </p:pic>
      <p:pic>
        <p:nvPicPr>
          <p:cNvPr id="10" name="object 3"/>
          <p:cNvPicPr/>
          <p:nvPr/>
        </p:nvPicPr>
        <p:blipFill>
          <a:blip r:embed="rId7" cstate="print">
            <a:alphaModFix amt="20000"/>
          </a:blip>
          <a:stretch>
            <a:fillRect/>
          </a:stretch>
        </p:blipFill>
        <p:spPr>
          <a:xfrm rot="20229129">
            <a:off x="5749771" y="3186205"/>
            <a:ext cx="3238985" cy="1405649"/>
          </a:xfrm>
          <a:prstGeom prst="rect">
            <a:avLst/>
          </a:prstGeom>
        </p:spPr>
      </p:pic>
      <p:pic>
        <p:nvPicPr>
          <p:cNvPr id="11" name="object 6"/>
          <p:cNvPicPr/>
          <p:nvPr/>
        </p:nvPicPr>
        <p:blipFill>
          <a:blip r:embed="rId8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MosiaicBubbl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1821">
            <a:off x="5522467" y="212437"/>
            <a:ext cx="3585261" cy="9848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1CBB8B7-92F2-C41F-33E0-FC61C2546326}"/>
              </a:ext>
            </a:extLst>
          </p:cNvPr>
          <p:cNvSpPr txBox="1"/>
          <p:nvPr/>
        </p:nvSpPr>
        <p:spPr>
          <a:xfrm>
            <a:off x="2337241" y="1055504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801301"/>
                </a:solidFill>
                <a:latin typeface="Bahnschrift SemiLight" panose="020B0502040204020203" pitchFamily="34" charset="0"/>
              </a:rPr>
              <a:t>OVERVIEW OF EVENTS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69BE75-21B7-0D7A-30D0-B52F666C7704}"/>
              </a:ext>
            </a:extLst>
          </p:cNvPr>
          <p:cNvSpPr txBox="1"/>
          <p:nvPr/>
        </p:nvSpPr>
        <p:spPr>
          <a:xfrm>
            <a:off x="30471" y="1807176"/>
            <a:ext cx="1609295" cy="87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kern="100" dirty="0">
                <a:solidFill>
                  <a:srgbClr val="8013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THURSDAY</a:t>
            </a:r>
            <a:endParaRPr lang="en-US" sz="1200" b="1" u="sng" kern="100" dirty="0">
              <a:solidFill>
                <a:srgbClr val="80130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 Day</a:t>
            </a:r>
          </a:p>
          <a:p>
            <a:pPr algn="ctr">
              <a:lnSpc>
                <a:spcPct val="107000"/>
              </a:lnSpc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Exhibitors Golf Outing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E4FFAD-6E9F-B15F-4449-8A612359B276}"/>
              </a:ext>
            </a:extLst>
          </p:cNvPr>
          <p:cNvSpPr txBox="1"/>
          <p:nvPr/>
        </p:nvSpPr>
        <p:spPr>
          <a:xfrm>
            <a:off x="3481583" y="1796598"/>
            <a:ext cx="1777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u="sng" kern="100" dirty="0">
                <a:solidFill>
                  <a:srgbClr val="80130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SATURDAY</a:t>
            </a:r>
            <a:endParaRPr lang="en-US" sz="1200" kern="100" dirty="0">
              <a:solidFill>
                <a:srgbClr val="80130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Opening Ceremony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 Run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Sessions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Exhibits Open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Governor’s Reception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5CA6F6-9509-748D-5387-1C64B804190F}"/>
              </a:ext>
            </a:extLst>
          </p:cNvPr>
          <p:cNvSpPr txBox="1"/>
          <p:nvPr/>
        </p:nvSpPr>
        <p:spPr>
          <a:xfrm>
            <a:off x="4902006" y="1807176"/>
            <a:ext cx="17771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u="sng" kern="100" dirty="0">
                <a:solidFill>
                  <a:srgbClr val="8013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SUNDAY</a:t>
            </a:r>
            <a:endParaRPr lang="en-US" sz="1200" kern="100" dirty="0">
              <a:solidFill>
                <a:srgbClr val="80130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Exhibits Open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Retiree Luncheon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Spouses Luncheon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Sessions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Hospitality Night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6BF6DF-4394-CF5D-AFA3-F1EB4B1DB9FD}"/>
              </a:ext>
            </a:extLst>
          </p:cNvPr>
          <p:cNvSpPr txBox="1"/>
          <p:nvPr/>
        </p:nvSpPr>
        <p:spPr>
          <a:xfrm>
            <a:off x="1356051" y="1796598"/>
            <a:ext cx="2278872" cy="1664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b="1" u="sng" kern="100" dirty="0">
                <a:solidFill>
                  <a:srgbClr val="8013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FRIDAY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 Day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Delegate Golf Outing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Lake Michigan Sport Fishing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Bublr</a:t>
            </a: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Bike Outing (Tentative)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Harley Davidson Motorcycle Ride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 Reception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CGO/WO Mixers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392F66-D1CA-1F62-0532-7F325C66F57C}"/>
              </a:ext>
            </a:extLst>
          </p:cNvPr>
          <p:cNvSpPr txBox="1"/>
          <p:nvPr/>
        </p:nvSpPr>
        <p:spPr>
          <a:xfrm>
            <a:off x="6426500" y="1807175"/>
            <a:ext cx="17771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u="sng" kern="100" dirty="0">
                <a:solidFill>
                  <a:srgbClr val="8013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MONDAY</a:t>
            </a:r>
            <a:endParaRPr lang="en-US" sz="1200" kern="100" dirty="0">
              <a:solidFill>
                <a:srgbClr val="80130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Exhibits Open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Business Sessions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TAG Spouses’ Luncheon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States Dinner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F687F0-33B3-5F16-B208-F052FA2C2FE2}"/>
              </a:ext>
            </a:extLst>
          </p:cNvPr>
          <p:cNvSpPr txBox="1"/>
          <p:nvPr/>
        </p:nvSpPr>
        <p:spPr>
          <a:xfrm>
            <a:off x="8144057" y="1801526"/>
            <a:ext cx="8627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b="1" u="sng" kern="100" dirty="0">
                <a:solidFill>
                  <a:srgbClr val="80130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</a:t>
            </a:r>
            <a:endParaRPr lang="en-US" sz="1200" kern="100" dirty="0">
              <a:solidFill>
                <a:srgbClr val="80130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 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09AF53-D6EA-6152-716B-E2213C075D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626" y="3007505"/>
            <a:ext cx="2147536" cy="15395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56A184-A33A-EFB1-F511-06B4BAA02D4B}"/>
              </a:ext>
            </a:extLst>
          </p:cNvPr>
          <p:cNvSpPr txBox="1"/>
          <p:nvPr/>
        </p:nvSpPr>
        <p:spPr>
          <a:xfrm>
            <a:off x="10068339" y="3906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0541" y="136182"/>
            <a:ext cx="8867727" cy="487581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30C2ED-8AA6-4976-8B87-72E4F95AEF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 r="9279"/>
          <a:stretch/>
        </p:blipFill>
        <p:spPr>
          <a:xfrm>
            <a:off x="136424" y="137160"/>
            <a:ext cx="4436269" cy="4874838"/>
          </a:xfrm>
          <a:prstGeom prst="rect">
            <a:avLst/>
          </a:prstGeom>
        </p:spPr>
      </p:pic>
      <p:pic>
        <p:nvPicPr>
          <p:cNvPr id="8" name="Content Placeholder 7" descr="A building with many windows&#10;&#10;Description automatically generated">
            <a:extLst>
              <a:ext uri="{FF2B5EF4-FFF2-40B4-BE49-F238E27FC236}">
                <a16:creationId xmlns:a16="http://schemas.microsoft.com/office/drawing/2014/main" id="{3351B33D-9F43-7CA5-ACDE-A44527ED1A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r="14926" b="1"/>
          <a:stretch/>
        </p:blipFill>
        <p:spPr>
          <a:xfrm>
            <a:off x="4571367" y="137160"/>
            <a:ext cx="4436268" cy="4874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8AAAC4-9A9F-B5B3-5FB3-6D40F2112438}"/>
              </a:ext>
            </a:extLst>
          </p:cNvPr>
          <p:cNvSpPr txBox="1"/>
          <p:nvPr/>
        </p:nvSpPr>
        <p:spPr>
          <a:xfrm>
            <a:off x="135732" y="-95250"/>
            <a:ext cx="7881884" cy="2096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SPOUSES LUNCHEON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Pritzlaff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Building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Third Ward Historic District</a:t>
            </a:r>
          </a:p>
          <a:p>
            <a:pPr algn="l" rt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143 W St Paul Ave Milwaukee, WI 53203</a:t>
            </a:r>
          </a:p>
        </p:txBody>
      </p:sp>
      <p:sp>
        <p:nvSpPr>
          <p:cNvPr id="2" name="object 4">
            <a:extLst>
              <a:ext uri="{FF2B5EF4-FFF2-40B4-BE49-F238E27FC236}">
                <a16:creationId xmlns:a16="http://schemas.microsoft.com/office/drawing/2014/main" id="{F9FA68F7-89EE-4C65-853F-2AD6B7FA2695}"/>
              </a:ext>
            </a:extLst>
          </p:cNvPr>
          <p:cNvSpPr txBox="1">
            <a:spLocks/>
          </p:cNvSpPr>
          <p:nvPr/>
        </p:nvSpPr>
        <p:spPr>
          <a:xfrm>
            <a:off x="1586309" y="4624825"/>
            <a:ext cx="5965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Sunday, August 24, 2025 </a:t>
            </a:r>
          </a:p>
        </p:txBody>
      </p:sp>
    </p:spTree>
    <p:extLst>
      <p:ext uri="{BB962C8B-B14F-4D97-AF65-F5344CB8AC3E}">
        <p14:creationId xmlns:p14="http://schemas.microsoft.com/office/powerpoint/2010/main" val="745251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outdoor, city, road&#10;&#10;Description automatically generated">
            <a:extLst>
              <a:ext uri="{FF2B5EF4-FFF2-40B4-BE49-F238E27FC236}">
                <a16:creationId xmlns:a16="http://schemas.microsoft.com/office/drawing/2014/main" id="{023C0DA0-182D-C183-A754-4422F1411BC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311" y="57150"/>
            <a:ext cx="11544073" cy="5050532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51866" y="836821"/>
            <a:ext cx="3959860" cy="637355"/>
          </a:xfrm>
          <a:prstGeom prst="rect">
            <a:avLst/>
          </a:prstGeom>
        </p:spPr>
        <p:txBody>
          <a:bodyPr vert="horz" wrap="square" lIns="0" tIns="46991" rIns="0" bIns="0" rtlCol="0" anchor="t">
            <a:spAutoFit/>
          </a:bodyPr>
          <a:lstStyle/>
          <a:p>
            <a:pPr marL="12700">
              <a:spcBef>
                <a:spcPts val="371"/>
              </a:spcBef>
            </a:pP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Baird Ballroom ~ Baird Center</a:t>
            </a:r>
          </a:p>
          <a:p>
            <a:pPr marL="12700">
              <a:spcBef>
                <a:spcPts val="371"/>
              </a:spcBef>
            </a:pPr>
            <a:r>
              <a:rPr lang="en-US" sz="1500" b="1" i="1" dirty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With comedian Charlie Berens</a:t>
            </a:r>
            <a:endParaRPr lang="en-US" sz="1500" i="1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ctrTitle"/>
          </p:nvPr>
        </p:nvSpPr>
        <p:spPr>
          <a:xfrm>
            <a:off x="398146" y="361952"/>
            <a:ext cx="5765959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4130">
              <a:spcBef>
                <a:spcPts val="95"/>
              </a:spcBef>
            </a:pPr>
            <a:r>
              <a:rPr sz="3200" dirty="0">
                <a:solidFill>
                  <a:schemeClr val="bg1">
                    <a:lumMod val="95000"/>
                  </a:schemeClr>
                </a:solidFill>
              </a:rPr>
              <a:t>ALL</a:t>
            </a:r>
            <a:r>
              <a:rPr sz="3200" spc="-7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3200" spc="-120" dirty="0">
                <a:solidFill>
                  <a:schemeClr val="bg1">
                    <a:lumMod val="95000"/>
                  </a:schemeClr>
                </a:solidFill>
              </a:rPr>
              <a:t>STATES</a:t>
            </a:r>
            <a:r>
              <a:rPr sz="3200" spc="-60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sz="3200" spc="-11" dirty="0">
                <a:solidFill>
                  <a:schemeClr val="bg1">
                    <a:lumMod val="95000"/>
                  </a:schemeClr>
                </a:solidFill>
              </a:rPr>
              <a:t>DINNER</a:t>
            </a:r>
            <a:endParaRPr sz="3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B85EC971-A44C-DDFB-CE8A-2F19A8A60B33}"/>
              </a:ext>
            </a:extLst>
          </p:cNvPr>
          <p:cNvSpPr txBox="1">
            <a:spLocks/>
          </p:cNvSpPr>
          <p:nvPr/>
        </p:nvSpPr>
        <p:spPr>
          <a:xfrm>
            <a:off x="3886200" y="4476750"/>
            <a:ext cx="5965308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Arial Narrow"/>
                <a:ea typeface="+mj-ea"/>
                <a:cs typeface="Arial Narrow"/>
              </a:defRPr>
            </a:lvl1pPr>
          </a:lstStyle>
          <a:p>
            <a:pPr marL="24130" algn="ctr">
              <a:spcBef>
                <a:spcPts val="95"/>
              </a:spcBef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Arial Black" panose="020B0A04020102020204" pitchFamily="34" charset="0"/>
              </a:rPr>
              <a:t>Monday, August 25, 2025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F261C1-387C-D24B-469A-C097821260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23" y="514350"/>
            <a:ext cx="2260600" cy="16954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FAF69084-84A7-C4EF-148C-9568790BD6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93846"/>
            <a:ext cx="1609079" cy="13448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 descr="A person holding a drink&#10;&#10;Description automatically generated with low confidence">
            <a:extLst>
              <a:ext uri="{FF2B5EF4-FFF2-40B4-BE49-F238E27FC236}">
                <a16:creationId xmlns:a16="http://schemas.microsoft.com/office/drawing/2014/main" id="{F8522189-6787-CF2C-89AF-23B91869B8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15" y="3140603"/>
            <a:ext cx="1814410" cy="1354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143498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69165" y="523801"/>
            <a:ext cx="6971665" cy="1394613"/>
          </a:xfrm>
          <a:prstGeom prst="rect">
            <a:avLst/>
          </a:prstGeom>
        </p:spPr>
        <p:txBody>
          <a:bodyPr vert="horz" wrap="square" lIns="0" tIns="85725" rIns="0" bIns="0" rtlCol="0">
            <a:spAutoFit/>
          </a:bodyPr>
          <a:lstStyle/>
          <a:p>
            <a:pPr marL="12700">
              <a:spcBef>
                <a:spcPts val="675"/>
              </a:spcBef>
            </a:pPr>
            <a:r>
              <a:rPr sz="4000" dirty="0">
                <a:solidFill>
                  <a:srgbClr val="1F3663"/>
                </a:solidFill>
              </a:rPr>
              <a:t>WE</a:t>
            </a:r>
            <a:r>
              <a:rPr sz="4000" spc="-91" dirty="0">
                <a:solidFill>
                  <a:srgbClr val="1F3663"/>
                </a:solidFill>
              </a:rPr>
              <a:t> </a:t>
            </a:r>
            <a:r>
              <a:rPr sz="4000" spc="-75" dirty="0">
                <a:solidFill>
                  <a:srgbClr val="1F3663"/>
                </a:solidFill>
              </a:rPr>
              <a:t>LOOK</a:t>
            </a:r>
            <a:r>
              <a:rPr sz="4000" spc="-85" dirty="0">
                <a:solidFill>
                  <a:srgbClr val="1F3663"/>
                </a:solidFill>
              </a:rPr>
              <a:t> </a:t>
            </a:r>
            <a:r>
              <a:rPr sz="4000" dirty="0">
                <a:solidFill>
                  <a:srgbClr val="1F3663"/>
                </a:solidFill>
              </a:rPr>
              <a:t>FORWARD</a:t>
            </a:r>
            <a:r>
              <a:rPr sz="4000" spc="-85" dirty="0">
                <a:solidFill>
                  <a:srgbClr val="1F3663"/>
                </a:solidFill>
              </a:rPr>
              <a:t> </a:t>
            </a:r>
            <a:r>
              <a:rPr sz="4000" dirty="0">
                <a:solidFill>
                  <a:srgbClr val="1F3663"/>
                </a:solidFill>
              </a:rPr>
              <a:t>TO</a:t>
            </a:r>
            <a:r>
              <a:rPr sz="4000" spc="-85" dirty="0">
                <a:solidFill>
                  <a:srgbClr val="1F3663"/>
                </a:solidFill>
              </a:rPr>
              <a:t> </a:t>
            </a:r>
            <a:r>
              <a:rPr sz="4000" spc="-11" dirty="0">
                <a:solidFill>
                  <a:srgbClr val="1F3663"/>
                </a:solidFill>
              </a:rPr>
              <a:t>HOSTING</a:t>
            </a:r>
            <a:endParaRPr sz="4000" dirty="0"/>
          </a:p>
          <a:p>
            <a:pPr marL="3373036">
              <a:spcBef>
                <a:spcPts val="575"/>
              </a:spcBef>
            </a:pPr>
            <a:r>
              <a:rPr sz="4000" spc="160" dirty="0">
                <a:solidFill>
                  <a:srgbClr val="1F3663"/>
                </a:solidFill>
              </a:rPr>
              <a:t>IN</a:t>
            </a:r>
            <a:r>
              <a:rPr sz="4000" spc="91" dirty="0">
                <a:solidFill>
                  <a:srgbClr val="1F3663"/>
                </a:solidFill>
              </a:rPr>
              <a:t> </a:t>
            </a:r>
            <a:r>
              <a:rPr sz="4000" spc="169" dirty="0">
                <a:solidFill>
                  <a:srgbClr val="1F3663"/>
                </a:solidFill>
              </a:rPr>
              <a:t>2025!</a:t>
            </a:r>
            <a:endParaRPr sz="4000" dirty="0"/>
          </a:p>
        </p:txBody>
      </p:sp>
      <p:pic>
        <p:nvPicPr>
          <p:cNvPr id="6" name="object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1" y="1304545"/>
            <a:ext cx="2990088" cy="21427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291" y="452882"/>
            <a:ext cx="18618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DRIVING</a:t>
            </a:r>
            <a:r>
              <a:rPr spc="315" dirty="0"/>
              <a:t> </a:t>
            </a:r>
            <a:r>
              <a:rPr spc="-20" dirty="0"/>
              <a:t>HERE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8" y="998690"/>
            <a:ext cx="4723209" cy="350293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85969" y="289559"/>
            <a:ext cx="1110995" cy="7871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289803" y="1022860"/>
            <a:ext cx="1866264" cy="30383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spcBef>
                <a:spcPts val="100"/>
              </a:spcBef>
            </a:pPr>
            <a:r>
              <a:rPr sz="1051" b="1" dirty="0">
                <a:latin typeface="Arial"/>
                <a:cs typeface="Arial"/>
              </a:rPr>
              <a:t>Distance</a:t>
            </a:r>
            <a:r>
              <a:rPr sz="1051" b="1" spc="-31" dirty="0">
                <a:latin typeface="Arial"/>
                <a:cs typeface="Arial"/>
              </a:rPr>
              <a:t> </a:t>
            </a:r>
            <a:r>
              <a:rPr sz="1051" b="1" dirty="0">
                <a:latin typeface="Arial"/>
                <a:cs typeface="Arial"/>
              </a:rPr>
              <a:t>to</a:t>
            </a:r>
            <a:r>
              <a:rPr sz="1051" b="1" spc="-40" dirty="0">
                <a:latin typeface="Arial"/>
                <a:cs typeface="Arial"/>
              </a:rPr>
              <a:t> </a:t>
            </a:r>
            <a:r>
              <a:rPr sz="1051" b="1" dirty="0">
                <a:latin typeface="Arial"/>
                <a:cs typeface="Arial"/>
              </a:rPr>
              <a:t>Milwaukee</a:t>
            </a:r>
            <a:r>
              <a:rPr sz="1051" b="1" spc="-45" dirty="0">
                <a:latin typeface="Arial"/>
                <a:cs typeface="Arial"/>
              </a:rPr>
              <a:t> </a:t>
            </a:r>
            <a:r>
              <a:rPr sz="1000" i="1" spc="-11" dirty="0">
                <a:latin typeface="Arial"/>
                <a:cs typeface="Arial"/>
              </a:rPr>
              <a:t>(miles)</a:t>
            </a:r>
            <a:endParaRPr sz="1000">
              <a:latin typeface="Arial"/>
              <a:cs typeface="Arial"/>
            </a:endParaRPr>
          </a:p>
          <a:p>
            <a:pPr>
              <a:spcBef>
                <a:spcPts val="320"/>
              </a:spcBef>
            </a:pPr>
            <a:endParaRPr sz="1051">
              <a:latin typeface="Arial"/>
              <a:cs typeface="Arial"/>
            </a:endParaRPr>
          </a:p>
          <a:p>
            <a:pPr marL="12700" algn="just"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Madison,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WI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  <a:p>
            <a:pPr marL="12700" algn="just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Chicago,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IL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90</a:t>
            </a:r>
            <a:endParaRPr sz="1100">
              <a:latin typeface="Arial"/>
              <a:cs typeface="Arial"/>
            </a:endParaRPr>
          </a:p>
          <a:p>
            <a:pPr marL="12700" marR="240659" algn="just">
              <a:lnSpc>
                <a:spcPct val="122700"/>
              </a:lnSpc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Green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Bay,</a:t>
            </a:r>
            <a:r>
              <a:rPr sz="1100" spc="-25" dirty="0">
                <a:latin typeface="Arial"/>
                <a:cs typeface="Arial"/>
              </a:rPr>
              <a:t> WI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120 </a:t>
            </a:r>
            <a:r>
              <a:rPr sz="1100" dirty="0">
                <a:latin typeface="Arial"/>
                <a:cs typeface="Arial"/>
              </a:rPr>
              <a:t>Grand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Rapids,</a:t>
            </a:r>
            <a:r>
              <a:rPr sz="1100" spc="-11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MI</a:t>
            </a:r>
            <a:r>
              <a:rPr sz="1100" spc="400" dirty="0">
                <a:latin typeface="Arial"/>
                <a:cs typeface="Arial"/>
              </a:rPr>
              <a:t>   </a:t>
            </a:r>
            <a:r>
              <a:rPr sz="1100" spc="-25" dirty="0">
                <a:latin typeface="Arial"/>
                <a:cs typeface="Arial"/>
              </a:rPr>
              <a:t>280 </a:t>
            </a:r>
            <a:r>
              <a:rPr sz="1100" spc="-11" dirty="0">
                <a:latin typeface="Arial"/>
                <a:cs typeface="Arial"/>
              </a:rPr>
              <a:t>Indianapolis,</a:t>
            </a:r>
            <a:r>
              <a:rPr sz="1100" spc="51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IN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280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spc="-11" dirty="0">
                <a:latin typeface="Arial"/>
                <a:cs typeface="Arial"/>
              </a:rPr>
              <a:t>Minneapolis,</a:t>
            </a:r>
            <a:r>
              <a:rPr sz="1100" spc="20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MN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335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Des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Moines,</a:t>
            </a:r>
            <a:r>
              <a:rPr sz="1100" spc="-4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IA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375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Detroit,</a:t>
            </a:r>
            <a:r>
              <a:rPr sz="1100" spc="-1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MI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375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Cincinnati,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OH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390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St.</a:t>
            </a:r>
            <a:r>
              <a:rPr sz="1100" spc="-3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Louis,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MO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390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Louisville,</a:t>
            </a:r>
            <a:r>
              <a:rPr sz="1100" spc="-75" dirty="0">
                <a:latin typeface="Arial"/>
                <a:cs typeface="Arial"/>
              </a:rPr>
              <a:t> </a:t>
            </a:r>
            <a:r>
              <a:rPr sz="1100" spc="-35" dirty="0">
                <a:latin typeface="Arial"/>
                <a:cs typeface="Arial"/>
              </a:rPr>
              <a:t>KY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390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Columbus,</a:t>
            </a:r>
            <a:r>
              <a:rPr sz="1100" spc="-71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OH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450</a:t>
            </a:r>
            <a:endParaRPr sz="1100">
              <a:latin typeface="Arial"/>
              <a:cs typeface="Arial"/>
            </a:endParaRPr>
          </a:p>
          <a:p>
            <a:pPr marL="12700">
              <a:spcBef>
                <a:spcPts val="300"/>
              </a:spcBef>
              <a:tabLst>
                <a:tab pos="1383631" algn="l"/>
              </a:tabLst>
            </a:pPr>
            <a:r>
              <a:rPr sz="1100" dirty="0">
                <a:latin typeface="Arial"/>
                <a:cs typeface="Arial"/>
              </a:rPr>
              <a:t>Omaha,</a:t>
            </a:r>
            <a:r>
              <a:rPr sz="1100" spc="-51" dirty="0">
                <a:latin typeface="Arial"/>
                <a:cs typeface="Arial"/>
              </a:rPr>
              <a:t> </a:t>
            </a:r>
            <a:r>
              <a:rPr sz="1100" spc="-25" dirty="0">
                <a:latin typeface="Arial"/>
                <a:cs typeface="Arial"/>
              </a:rPr>
              <a:t>NE</a:t>
            </a:r>
            <a:r>
              <a:rPr sz="1100" dirty="0">
                <a:latin typeface="Arial"/>
                <a:cs typeface="Arial"/>
              </a:rPr>
              <a:t>	</a:t>
            </a:r>
            <a:r>
              <a:rPr sz="1100" spc="-25" dirty="0">
                <a:latin typeface="Arial"/>
                <a:cs typeface="Arial"/>
              </a:rPr>
              <a:t>510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78370"/>
              </p:ext>
            </p:extLst>
          </p:nvPr>
        </p:nvGraphicFramePr>
        <p:xfrm>
          <a:off x="399630" y="2724150"/>
          <a:ext cx="5187951" cy="7620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9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3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37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37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337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337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45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63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483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330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330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330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3359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JAN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FEB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APR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MAY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marR="127635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JUL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AUG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28575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marL="152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SEP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28575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OCT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NOV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409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54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65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75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80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96C6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8100" cap="flat" cmpd="sng" algn="ctr">
                      <a:solidFill>
                        <a:srgbClr val="409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4096C6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71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28575">
                      <a:solidFill>
                        <a:srgbClr val="4096C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27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16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19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28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R="164465" algn="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64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4096C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63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38100" cap="flat" cmpd="sng" algn="ctr">
                      <a:solidFill>
                        <a:srgbClr val="4096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>
                      <a:solidFill>
                        <a:srgbClr val="4096C6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4096C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55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28575">
                      <a:solidFill>
                        <a:srgbClr val="4096C6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43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32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40"/>
                        </a:spcBef>
                      </a:pPr>
                      <a:r>
                        <a:rPr sz="800" spc="-25" dirty="0">
                          <a:latin typeface="Arial"/>
                          <a:cs typeface="Arial"/>
                        </a:rPr>
                        <a:t>20</a:t>
                      </a:r>
                      <a:endParaRPr sz="800" dirty="0">
                        <a:latin typeface="Arial"/>
                        <a:cs typeface="Arial"/>
                      </a:endParaRPr>
                    </a:p>
                  </a:txBody>
                  <a:tcPr marL="0" marR="0" marT="431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6244589" y="1"/>
            <a:ext cx="2899411" cy="5143500"/>
            <a:chOff x="6244590" y="0"/>
            <a:chExt cx="2899410" cy="5143500"/>
          </a:xfrm>
        </p:grpSpPr>
        <p:pic>
          <p:nvPicPr>
            <p:cNvPr id="4" name="object 4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7450" y="0"/>
              <a:ext cx="2876550" cy="51434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590" y="0"/>
              <a:ext cx="2899410" cy="514324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2289" y="452882"/>
            <a:ext cx="2858771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/>
              <a:t>MILWAUKEE</a:t>
            </a:r>
            <a:r>
              <a:rPr spc="-105" dirty="0"/>
              <a:t> </a:t>
            </a:r>
            <a:r>
              <a:rPr spc="-35" dirty="0"/>
              <a:t>WEATHER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401957" y="1060858"/>
            <a:ext cx="3231833" cy="15527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100"/>
              </a:lnSpc>
              <a:spcBef>
                <a:spcPts val="100"/>
              </a:spcBef>
            </a:pPr>
            <a:r>
              <a:rPr dirty="0"/>
              <a:t>Known</a:t>
            </a:r>
            <a:r>
              <a:rPr spc="-11" dirty="0"/>
              <a:t> </a:t>
            </a:r>
            <a:r>
              <a:rPr dirty="0"/>
              <a:t>as</a:t>
            </a:r>
            <a:r>
              <a:rPr spc="-20" dirty="0"/>
              <a:t> </a:t>
            </a:r>
            <a:r>
              <a:rPr dirty="0"/>
              <a:t>The</a:t>
            </a:r>
            <a:r>
              <a:rPr spc="-31" dirty="0"/>
              <a:t> </a:t>
            </a:r>
            <a:r>
              <a:rPr dirty="0"/>
              <a:t>City</a:t>
            </a:r>
            <a:r>
              <a:rPr spc="-20" dirty="0"/>
              <a:t> </a:t>
            </a:r>
            <a:r>
              <a:rPr dirty="0"/>
              <a:t>of</a:t>
            </a:r>
            <a:r>
              <a:rPr spc="-25" dirty="0"/>
              <a:t> </a:t>
            </a:r>
            <a:r>
              <a:rPr dirty="0"/>
              <a:t>Festivals,</a:t>
            </a:r>
            <a:r>
              <a:rPr spc="-31" dirty="0"/>
              <a:t> </a:t>
            </a:r>
            <a:r>
              <a:rPr spc="-11" dirty="0"/>
              <a:t>Milwaukee</a:t>
            </a:r>
            <a:r>
              <a:rPr dirty="0"/>
              <a:t> is</a:t>
            </a:r>
            <a:r>
              <a:rPr spc="-15" dirty="0"/>
              <a:t> </a:t>
            </a:r>
            <a:r>
              <a:rPr dirty="0"/>
              <a:t>proud</a:t>
            </a:r>
            <a:r>
              <a:rPr spc="-11" dirty="0"/>
              <a:t> </a:t>
            </a:r>
            <a:r>
              <a:rPr dirty="0"/>
              <a:t>of</a:t>
            </a:r>
            <a:r>
              <a:rPr spc="-31" dirty="0"/>
              <a:t> </a:t>
            </a:r>
            <a:r>
              <a:rPr dirty="0"/>
              <a:t>its</a:t>
            </a:r>
            <a:r>
              <a:rPr spc="-25" dirty="0"/>
              <a:t> </a:t>
            </a:r>
            <a:r>
              <a:rPr spc="-11" dirty="0"/>
              <a:t>seemingly- </a:t>
            </a:r>
            <a:r>
              <a:rPr dirty="0"/>
              <a:t>endless</a:t>
            </a:r>
            <a:r>
              <a:rPr spc="-25" dirty="0"/>
              <a:t> </a:t>
            </a:r>
            <a:r>
              <a:rPr dirty="0"/>
              <a:t>ethnic</a:t>
            </a:r>
            <a:r>
              <a:rPr spc="-20" dirty="0"/>
              <a:t>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music</a:t>
            </a:r>
            <a:r>
              <a:rPr spc="-31" dirty="0"/>
              <a:t> </a:t>
            </a:r>
            <a:r>
              <a:rPr dirty="0"/>
              <a:t>festivals,</a:t>
            </a:r>
            <a:r>
              <a:rPr spc="-40" dirty="0"/>
              <a:t> </a:t>
            </a:r>
            <a:r>
              <a:rPr dirty="0"/>
              <a:t>miles</a:t>
            </a:r>
            <a:r>
              <a:rPr spc="-31" dirty="0"/>
              <a:t> </a:t>
            </a:r>
            <a:r>
              <a:rPr dirty="0"/>
              <a:t>and</a:t>
            </a:r>
            <a:r>
              <a:rPr spc="-31" dirty="0"/>
              <a:t> </a:t>
            </a:r>
            <a:r>
              <a:rPr dirty="0"/>
              <a:t>miles</a:t>
            </a:r>
            <a:r>
              <a:rPr spc="-31" dirty="0"/>
              <a:t> </a:t>
            </a:r>
            <a:r>
              <a:rPr dirty="0"/>
              <a:t>of</a:t>
            </a:r>
            <a:r>
              <a:rPr spc="-31" dirty="0"/>
              <a:t> </a:t>
            </a:r>
            <a:r>
              <a:rPr dirty="0"/>
              <a:t>beautiful</a:t>
            </a:r>
            <a:r>
              <a:rPr spc="-20" dirty="0"/>
              <a:t> </a:t>
            </a:r>
            <a:r>
              <a:rPr spc="-11" dirty="0"/>
              <a:t>beaches, </a:t>
            </a:r>
            <a:r>
              <a:rPr dirty="0"/>
              <a:t>and</a:t>
            </a:r>
            <a:r>
              <a:rPr spc="-25" dirty="0"/>
              <a:t> </a:t>
            </a:r>
            <a:r>
              <a:rPr dirty="0"/>
              <a:t>an</a:t>
            </a:r>
            <a:r>
              <a:rPr spc="-35" dirty="0"/>
              <a:t> </a:t>
            </a:r>
            <a:r>
              <a:rPr dirty="0"/>
              <a:t>array</a:t>
            </a:r>
            <a:r>
              <a:rPr spc="-20" dirty="0"/>
              <a:t> </a:t>
            </a:r>
            <a:r>
              <a:rPr dirty="0"/>
              <a:t>of</a:t>
            </a:r>
            <a:r>
              <a:rPr spc="-35" dirty="0"/>
              <a:t> </a:t>
            </a:r>
            <a:r>
              <a:rPr dirty="0"/>
              <a:t>summertime</a:t>
            </a:r>
            <a:r>
              <a:rPr spc="-25" dirty="0"/>
              <a:t> </a:t>
            </a:r>
            <a:r>
              <a:rPr spc="-11" dirty="0"/>
              <a:t>activities.</a:t>
            </a:r>
          </a:p>
          <a:p>
            <a:pPr>
              <a:lnSpc>
                <a:spcPct val="100000"/>
              </a:lnSpc>
            </a:pPr>
            <a:endParaRPr spc="-11" dirty="0"/>
          </a:p>
          <a:p>
            <a:pPr>
              <a:spcBef>
                <a:spcPts val="620"/>
              </a:spcBef>
            </a:pPr>
            <a:endParaRPr spc="-11" dirty="0"/>
          </a:p>
          <a:p>
            <a:pPr marL="12700">
              <a:spcBef>
                <a:spcPts val="5"/>
              </a:spcBef>
            </a:pPr>
            <a:r>
              <a:rPr sz="1100" b="1" dirty="0"/>
              <a:t>Average</a:t>
            </a:r>
            <a:r>
              <a:rPr sz="1100" b="1" spc="-20" dirty="0"/>
              <a:t> </a:t>
            </a:r>
            <a:r>
              <a:rPr sz="1100" b="1" spc="-11" dirty="0"/>
              <a:t>Monthly</a:t>
            </a:r>
            <a:r>
              <a:rPr sz="1100" b="1" spc="-25" dirty="0"/>
              <a:t> </a:t>
            </a:r>
            <a:r>
              <a:rPr sz="1100" b="1" dirty="0"/>
              <a:t>High</a:t>
            </a:r>
            <a:r>
              <a:rPr sz="1100" b="1" spc="-31" dirty="0"/>
              <a:t> </a:t>
            </a:r>
            <a:r>
              <a:rPr sz="1100" b="1" dirty="0"/>
              <a:t>and</a:t>
            </a:r>
            <a:r>
              <a:rPr sz="1100" b="1" spc="-15" dirty="0"/>
              <a:t> </a:t>
            </a:r>
            <a:r>
              <a:rPr sz="1100" b="1" dirty="0"/>
              <a:t>Low</a:t>
            </a:r>
            <a:r>
              <a:rPr sz="1100" b="1" spc="-35" dirty="0"/>
              <a:t> </a:t>
            </a:r>
            <a:r>
              <a:rPr sz="1100" b="1" spc="-20" dirty="0"/>
              <a:t>Temps</a:t>
            </a:r>
            <a:endParaRPr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EAE204-3296-4D20-124E-10CCEFA2DD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758"/>
          <a:stretch/>
        </p:blipFill>
        <p:spPr>
          <a:xfrm>
            <a:off x="3200400" y="2636521"/>
            <a:ext cx="2469643" cy="244982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145" y="328676"/>
            <a:ext cx="6061711" cy="507575"/>
          </a:xfrm>
          <a:prstGeom prst="rect">
            <a:avLst/>
          </a:prstGeom>
        </p:spPr>
        <p:txBody>
          <a:bodyPr vert="horz" wrap="square" lIns="0" tIns="136907" rIns="0" bIns="0" rtlCol="0">
            <a:spAutoFit/>
          </a:bodyPr>
          <a:lstStyle/>
          <a:p>
            <a:pPr marL="24130">
              <a:spcBef>
                <a:spcPts val="100"/>
              </a:spcBef>
            </a:pPr>
            <a:r>
              <a:rPr dirty="0"/>
              <a:t>THINGS</a:t>
            </a:r>
            <a:r>
              <a:rPr spc="31" dirty="0"/>
              <a:t> </a:t>
            </a:r>
            <a:r>
              <a:rPr dirty="0"/>
              <a:t>TO</a:t>
            </a:r>
            <a:r>
              <a:rPr spc="31" dirty="0"/>
              <a:t> </a:t>
            </a:r>
            <a:r>
              <a:rPr spc="-25" dirty="0"/>
              <a:t>DO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3336" y="913283"/>
            <a:ext cx="2890774" cy="331693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55591" indent="-342891">
              <a:buChar char="•"/>
              <a:tabLst>
                <a:tab pos="355591" algn="l"/>
              </a:tabLst>
            </a:pPr>
            <a:r>
              <a:rPr sz="1500" spc="-11" dirty="0">
                <a:latin typeface="Arial"/>
                <a:cs typeface="Arial"/>
              </a:rPr>
              <a:t>Harley-</a:t>
            </a:r>
            <a:r>
              <a:rPr sz="1500" dirty="0">
                <a:latin typeface="Arial"/>
                <a:cs typeface="Arial"/>
              </a:rPr>
              <a:t>Davidson</a:t>
            </a:r>
            <a:r>
              <a:rPr sz="1500" spc="-15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Museum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Discovery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World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Milwaukee</a:t>
            </a:r>
            <a:r>
              <a:rPr sz="1500" spc="-75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Riverwalk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Brewery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Tours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Milwaukee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Public</a:t>
            </a:r>
            <a:r>
              <a:rPr sz="1500" spc="-60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Museum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Boat</a:t>
            </a:r>
            <a:r>
              <a:rPr sz="1500" spc="-31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Tours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Museum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Mile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Mitchell</a:t>
            </a:r>
            <a:r>
              <a:rPr sz="1500" spc="-3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Park</a:t>
            </a:r>
            <a:r>
              <a:rPr sz="1500" spc="-31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Domes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Boerner</a:t>
            </a:r>
            <a:r>
              <a:rPr sz="1500" spc="-25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Botanical</a:t>
            </a:r>
            <a:r>
              <a:rPr sz="1500" spc="-20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Gardens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Lakeshore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State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20" dirty="0">
                <a:latin typeface="Arial"/>
                <a:cs typeface="Arial"/>
              </a:rPr>
              <a:t>Park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Lake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Michigan</a:t>
            </a:r>
            <a:r>
              <a:rPr sz="1500" spc="-40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Sport</a:t>
            </a:r>
            <a:r>
              <a:rPr sz="1500" spc="-45" dirty="0">
                <a:latin typeface="Arial"/>
                <a:cs typeface="Arial"/>
              </a:rPr>
              <a:t> </a:t>
            </a:r>
            <a:r>
              <a:rPr sz="1500" spc="-11" dirty="0">
                <a:latin typeface="Arial"/>
                <a:cs typeface="Arial"/>
              </a:rPr>
              <a:t>Fishing</a:t>
            </a:r>
            <a:endParaRPr sz="1500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sz="1500" dirty="0">
                <a:latin typeface="Arial"/>
                <a:cs typeface="Arial"/>
              </a:rPr>
              <a:t>Milwaukee</a:t>
            </a:r>
            <a:r>
              <a:rPr sz="1500" spc="-55" dirty="0">
                <a:latin typeface="Arial"/>
                <a:cs typeface="Arial"/>
              </a:rPr>
              <a:t> </a:t>
            </a:r>
            <a:r>
              <a:rPr sz="1500" dirty="0">
                <a:latin typeface="Arial"/>
                <a:cs typeface="Arial"/>
              </a:rPr>
              <a:t>County</a:t>
            </a:r>
            <a:r>
              <a:rPr sz="1500" spc="-65" dirty="0">
                <a:latin typeface="Arial"/>
                <a:cs typeface="Arial"/>
              </a:rPr>
              <a:t> </a:t>
            </a:r>
            <a:r>
              <a:rPr sz="1500" spc="-25" dirty="0">
                <a:latin typeface="Arial"/>
                <a:cs typeface="Arial"/>
              </a:rPr>
              <a:t>Zoo</a:t>
            </a:r>
            <a:endParaRPr lang="en-US" sz="1500" spc="-25" dirty="0">
              <a:latin typeface="Arial"/>
              <a:cs typeface="Arial"/>
            </a:endParaRP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lang="en-US" sz="1500" dirty="0">
                <a:latin typeface="Arial"/>
                <a:cs typeface="Arial"/>
              </a:rPr>
              <a:t>Potawatomi Casino</a:t>
            </a:r>
          </a:p>
          <a:p>
            <a:pPr marL="355591" indent="-342891">
              <a:buChar char="•"/>
              <a:tabLst>
                <a:tab pos="355591" algn="l"/>
              </a:tabLst>
            </a:pPr>
            <a:r>
              <a:rPr lang="en-US" sz="1500" dirty="0">
                <a:latin typeface="Arial"/>
                <a:cs typeface="Arial"/>
              </a:rPr>
              <a:t>Brewers Baseball </a:t>
            </a:r>
            <a:endParaRPr sz="1500" dirty="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623" y="110793"/>
            <a:ext cx="2469643" cy="24521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DB29B-61D3-9E8A-003C-AC60219236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00" r="63427" b="11481"/>
          <a:stretch/>
        </p:blipFill>
        <p:spPr>
          <a:xfrm>
            <a:off x="3200400" y="110793"/>
            <a:ext cx="2469643" cy="24521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4F62A4-2B64-3532-9237-A4C15AF729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922"/>
          <a:stretch/>
        </p:blipFill>
        <p:spPr>
          <a:xfrm>
            <a:off x="5736872" y="2652519"/>
            <a:ext cx="2469643" cy="243383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8145" y="328676"/>
            <a:ext cx="6061711" cy="507575"/>
          </a:xfrm>
          <a:prstGeom prst="rect">
            <a:avLst/>
          </a:prstGeom>
        </p:spPr>
        <p:txBody>
          <a:bodyPr vert="horz" wrap="square" lIns="0" tIns="136907" rIns="0" bIns="0" rtlCol="0">
            <a:spAutoFit/>
          </a:bodyPr>
          <a:lstStyle/>
          <a:p>
            <a:pPr marL="24130">
              <a:spcBef>
                <a:spcPts val="100"/>
              </a:spcBef>
            </a:pPr>
            <a:r>
              <a:rPr dirty="0"/>
              <a:t>SPOUSE</a:t>
            </a:r>
            <a:r>
              <a:rPr spc="-60" dirty="0"/>
              <a:t> </a:t>
            </a:r>
            <a:r>
              <a:rPr spc="-11" dirty="0"/>
              <a:t>ACTIVITIES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67" y="3"/>
            <a:ext cx="3037332" cy="5143497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90295" y="2294637"/>
            <a:ext cx="669291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spc="-11" dirty="0">
                <a:latin typeface="Arial"/>
                <a:cs typeface="Arial"/>
              </a:rPr>
              <a:t>Shopping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0295" y="2490471"/>
            <a:ext cx="1289051" cy="13619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46" marR="11430" indent="-171446">
              <a:spcBef>
                <a:spcPts val="100"/>
              </a:spcBef>
              <a:buChar char="•"/>
              <a:tabLst>
                <a:tab pos="184146" algn="l"/>
              </a:tabLst>
            </a:pPr>
            <a:r>
              <a:rPr sz="900" dirty="0">
                <a:latin typeface="Arial"/>
                <a:cs typeface="Arial"/>
              </a:rPr>
              <a:t>Boutique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Shopping</a:t>
            </a:r>
            <a:r>
              <a:rPr sz="900" spc="-31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in </a:t>
            </a:r>
            <a:r>
              <a:rPr sz="900" dirty="0">
                <a:latin typeface="Arial"/>
                <a:cs typeface="Arial"/>
              </a:rPr>
              <a:t>the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Third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20" dirty="0">
                <a:latin typeface="Arial"/>
                <a:cs typeface="Arial"/>
              </a:rPr>
              <a:t>Ward</a:t>
            </a:r>
            <a:endParaRPr sz="900">
              <a:latin typeface="Arial"/>
              <a:cs typeface="Arial"/>
            </a:endParaRPr>
          </a:p>
          <a:p>
            <a:pPr marL="184146" marR="93978" indent="-171446">
              <a:spcBef>
                <a:spcPts val="215"/>
              </a:spcBef>
              <a:buChar char="•"/>
              <a:tabLst>
                <a:tab pos="184146" algn="l"/>
              </a:tabLst>
            </a:pPr>
            <a:r>
              <a:rPr sz="900" dirty="0">
                <a:latin typeface="Arial"/>
                <a:cs typeface="Arial"/>
              </a:rPr>
              <a:t>Antiques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Art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on </a:t>
            </a:r>
            <a:r>
              <a:rPr sz="900" dirty="0">
                <a:latin typeface="Arial"/>
                <a:cs typeface="Arial"/>
              </a:rPr>
              <a:t>Brady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Street</a:t>
            </a:r>
            <a:endParaRPr sz="900">
              <a:latin typeface="Arial"/>
              <a:cs typeface="Arial"/>
            </a:endParaRPr>
          </a:p>
          <a:p>
            <a:pPr marL="184146" marR="5080" indent="-171446">
              <a:spcBef>
                <a:spcPts val="215"/>
              </a:spcBef>
              <a:buChar char="•"/>
              <a:tabLst>
                <a:tab pos="184146" algn="l"/>
              </a:tabLst>
            </a:pPr>
            <a:r>
              <a:rPr sz="900" dirty="0">
                <a:latin typeface="Arial"/>
                <a:cs typeface="Arial"/>
              </a:rPr>
              <a:t>Food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Wine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at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spc="-25" dirty="0">
                <a:latin typeface="Arial"/>
                <a:cs typeface="Arial"/>
              </a:rPr>
              <a:t>the </a:t>
            </a:r>
            <a:r>
              <a:rPr sz="900" dirty="0">
                <a:latin typeface="Arial"/>
                <a:cs typeface="Arial"/>
              </a:rPr>
              <a:t>Public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Market</a:t>
            </a:r>
            <a:endParaRPr sz="900">
              <a:latin typeface="Arial"/>
              <a:cs typeface="Arial"/>
            </a:endParaRPr>
          </a:p>
          <a:p>
            <a:pPr marL="184146" marR="189226" indent="-171446">
              <a:spcBef>
                <a:spcPts val="215"/>
              </a:spcBef>
              <a:buChar char="•"/>
              <a:tabLst>
                <a:tab pos="184146" algn="l"/>
              </a:tabLst>
            </a:pPr>
            <a:r>
              <a:rPr sz="900" dirty="0">
                <a:latin typeface="Arial"/>
                <a:cs typeface="Arial"/>
              </a:rPr>
              <a:t>Specialty</a:t>
            </a:r>
            <a:r>
              <a:rPr sz="900" spc="-4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Retail</a:t>
            </a:r>
            <a:r>
              <a:rPr sz="900" spc="-25" dirty="0">
                <a:latin typeface="Arial"/>
                <a:cs typeface="Arial"/>
              </a:rPr>
              <a:t> in </a:t>
            </a:r>
            <a:r>
              <a:rPr sz="900" spc="-11" dirty="0">
                <a:latin typeface="Arial"/>
                <a:cs typeface="Arial"/>
              </a:rPr>
              <a:t>Cedarburg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Malls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Wauwatosa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827271" y="2294637"/>
            <a:ext cx="1235711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dirty="0">
                <a:latin typeface="Arial"/>
                <a:cs typeface="Arial"/>
              </a:rPr>
              <a:t>Tours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&amp;</a:t>
            </a:r>
            <a:r>
              <a:rPr sz="1100" b="1" spc="-11" dirty="0">
                <a:latin typeface="Arial"/>
                <a:cs typeface="Arial"/>
              </a:rPr>
              <a:t> Museums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827273" y="2463039"/>
            <a:ext cx="1804035" cy="999633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83510" indent="-170810">
              <a:spcBef>
                <a:spcPts val="3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Milwaukee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Art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Museum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Pabst</a:t>
            </a:r>
            <a:r>
              <a:rPr sz="900" spc="-11" dirty="0">
                <a:latin typeface="Arial"/>
                <a:cs typeface="Arial"/>
              </a:rPr>
              <a:t> Mansion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Milwaukee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Food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and</a:t>
            </a:r>
            <a:r>
              <a:rPr sz="900" spc="-31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City</a:t>
            </a:r>
            <a:r>
              <a:rPr sz="900" spc="-31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Tours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Milwaukee</a:t>
            </a:r>
            <a:r>
              <a:rPr sz="900" spc="-31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Public</a:t>
            </a:r>
            <a:r>
              <a:rPr sz="900" spc="-4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Market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9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Riverwalk</a:t>
            </a:r>
            <a:r>
              <a:rPr sz="900" spc="-1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Boat</a:t>
            </a:r>
            <a:r>
              <a:rPr sz="900" spc="-3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Tours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Fiserv</a:t>
            </a:r>
            <a:r>
              <a:rPr sz="900" spc="-11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Forum </a:t>
            </a:r>
            <a:r>
              <a:rPr sz="900" spc="-20" dirty="0">
                <a:latin typeface="Arial"/>
                <a:cs typeface="Arial"/>
              </a:rPr>
              <a:t>Tour</a:t>
            </a:r>
            <a:endParaRPr sz="9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084326" y="888363"/>
            <a:ext cx="1772285" cy="149021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06265" y="870077"/>
            <a:ext cx="1549792" cy="154978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3928" y="990893"/>
            <a:ext cx="1626501" cy="1274152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2379473" y="2294637"/>
            <a:ext cx="459740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spc="-11" dirty="0">
                <a:latin typeface="Arial"/>
                <a:cs typeface="Arial"/>
              </a:rPr>
              <a:t>Dining</a:t>
            </a:r>
            <a:endParaRPr sz="11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379475" y="2463038"/>
            <a:ext cx="907415" cy="1327928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83510" indent="-170810">
              <a:spcBef>
                <a:spcPts val="3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Café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Benelux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spc="-11" dirty="0">
                <a:latin typeface="Arial"/>
                <a:cs typeface="Arial"/>
              </a:rPr>
              <a:t>Buckley’s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Bella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Italiana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Harbor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House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9"/>
              </a:spcBef>
              <a:buChar char="•"/>
              <a:tabLst>
                <a:tab pos="183510" algn="l"/>
              </a:tabLst>
            </a:pPr>
            <a:r>
              <a:rPr sz="900" spc="-11" dirty="0">
                <a:latin typeface="Arial"/>
                <a:cs typeface="Arial"/>
              </a:rPr>
              <a:t>Mader’s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spc="-11" dirty="0">
                <a:latin typeface="Arial"/>
                <a:cs typeface="Arial"/>
              </a:rPr>
              <a:t>Onesto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Public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Market</a:t>
            </a:r>
            <a:endParaRPr sz="900">
              <a:latin typeface="Arial"/>
              <a:cs typeface="Arial"/>
            </a:endParaRPr>
          </a:p>
          <a:p>
            <a:pPr marL="183510" indent="-170810">
              <a:spcBef>
                <a:spcPts val="215"/>
              </a:spcBef>
              <a:buChar char="•"/>
              <a:tabLst>
                <a:tab pos="183510" algn="l"/>
              </a:tabLst>
            </a:pPr>
            <a:r>
              <a:rPr sz="900" dirty="0">
                <a:latin typeface="Arial"/>
                <a:cs typeface="Arial"/>
              </a:rPr>
              <a:t>Smoke</a:t>
            </a:r>
            <a:r>
              <a:rPr sz="900" spc="-25" dirty="0">
                <a:latin typeface="Arial"/>
                <a:cs typeface="Arial"/>
              </a:rPr>
              <a:t> </a:t>
            </a:r>
            <a:r>
              <a:rPr sz="900" spc="-11" dirty="0">
                <a:latin typeface="Arial"/>
                <a:cs typeface="Arial"/>
              </a:rPr>
              <a:t>Shack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40" b="9154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990106"/>
            <a:ext cx="9144000" cy="552413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92906" y="3987930"/>
            <a:ext cx="8408194" cy="558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4130" algn="ctr" rtl="0">
              <a:lnSpc>
                <a:spcPct val="90000"/>
              </a:lnSpc>
              <a:spcBef>
                <a:spcPct val="0"/>
              </a:spcBef>
            </a:pPr>
            <a:r>
              <a:rPr lang="en-US" sz="2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DOWNTOWN</a:t>
            </a:r>
            <a:r>
              <a:rPr lang="en-US" sz="2800" kern="1200" spc="4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2800" kern="1200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HOTEL</a:t>
            </a:r>
            <a:r>
              <a:rPr lang="en-US" sz="2800" kern="1200" spc="5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 </a:t>
            </a:r>
            <a:r>
              <a:rPr lang="en-US" sz="2800" kern="1200" spc="25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j-cs"/>
              </a:rPr>
              <a:t>MAP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931487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601139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F1A5151-2088-C964-BD88-4FAAEC6E7415}"/>
              </a:ext>
            </a:extLst>
          </p:cNvPr>
          <p:cNvSpPr txBox="1"/>
          <p:nvPr/>
        </p:nvSpPr>
        <p:spPr>
          <a:xfrm>
            <a:off x="2086959" y="4586946"/>
            <a:ext cx="4292745" cy="584775"/>
          </a:xfrm>
          <a:prstGeom prst="rect">
            <a:avLst/>
          </a:prstGeom>
          <a:solidFill>
            <a:srgbClr val="FFFFFF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dirty="0"/>
              <a:t>ALL HOTELS WITHIN </a:t>
            </a:r>
            <a:endParaRPr lang="en-US" sz="1600" b="1" dirty="0">
              <a:solidFill>
                <a:srgbClr val="000000"/>
              </a:solidFill>
            </a:endParaRPr>
          </a:p>
          <a:p>
            <a:pPr algn="ctr"/>
            <a:r>
              <a:rPr lang="en-US" sz="1600" b="1" dirty="0"/>
              <a:t>1 MILE OF BAIRD CENTER</a:t>
            </a:r>
          </a:p>
        </p:txBody>
      </p:sp>
      <p:sp>
        <p:nvSpPr>
          <p:cNvPr id="6" name="Teardrop 5">
            <a:extLst>
              <a:ext uri="{FF2B5EF4-FFF2-40B4-BE49-F238E27FC236}">
                <a16:creationId xmlns:a16="http://schemas.microsoft.com/office/drawing/2014/main" id="{02A87CD0-E12A-87E4-B199-7BF8F8E96447}"/>
              </a:ext>
            </a:extLst>
          </p:cNvPr>
          <p:cNvSpPr/>
          <p:nvPr/>
        </p:nvSpPr>
        <p:spPr>
          <a:xfrm rot="8210528">
            <a:off x="3279991" y="2349325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137EAFE3-B479-F5C1-35BE-EE529289056A}"/>
              </a:ext>
            </a:extLst>
          </p:cNvPr>
          <p:cNvSpPr/>
          <p:nvPr/>
        </p:nvSpPr>
        <p:spPr>
          <a:xfrm rot="8210528">
            <a:off x="3452602" y="153964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>
            <a:extLst>
              <a:ext uri="{FF2B5EF4-FFF2-40B4-BE49-F238E27FC236}">
                <a16:creationId xmlns:a16="http://schemas.microsoft.com/office/drawing/2014/main" id="{0E603FAF-DC8D-6B32-F7A0-ECFA2E1EDB85}"/>
              </a:ext>
            </a:extLst>
          </p:cNvPr>
          <p:cNvSpPr/>
          <p:nvPr/>
        </p:nvSpPr>
        <p:spPr>
          <a:xfrm rot="8210528">
            <a:off x="3165055" y="1847298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9B984E36-7377-7E97-53C2-4CB9C5B72E74}"/>
              </a:ext>
            </a:extLst>
          </p:cNvPr>
          <p:cNvSpPr/>
          <p:nvPr/>
        </p:nvSpPr>
        <p:spPr>
          <a:xfrm rot="8210528">
            <a:off x="2233721" y="199376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ardrop 12">
            <a:extLst>
              <a:ext uri="{FF2B5EF4-FFF2-40B4-BE49-F238E27FC236}">
                <a16:creationId xmlns:a16="http://schemas.microsoft.com/office/drawing/2014/main" id="{5BB7E20D-B1C1-19FC-F08F-D6E3B608FFAD}"/>
              </a:ext>
            </a:extLst>
          </p:cNvPr>
          <p:cNvSpPr/>
          <p:nvPr/>
        </p:nvSpPr>
        <p:spPr>
          <a:xfrm rot="8210528">
            <a:off x="3943989" y="2693965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ardrop 13">
            <a:extLst>
              <a:ext uri="{FF2B5EF4-FFF2-40B4-BE49-F238E27FC236}">
                <a16:creationId xmlns:a16="http://schemas.microsoft.com/office/drawing/2014/main" id="{6F1F8A15-0241-F50B-B95E-B94B93EC0917}"/>
              </a:ext>
            </a:extLst>
          </p:cNvPr>
          <p:cNvSpPr/>
          <p:nvPr/>
        </p:nvSpPr>
        <p:spPr>
          <a:xfrm rot="8210528">
            <a:off x="5883172" y="2517704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ardrop 15">
            <a:extLst>
              <a:ext uri="{FF2B5EF4-FFF2-40B4-BE49-F238E27FC236}">
                <a16:creationId xmlns:a16="http://schemas.microsoft.com/office/drawing/2014/main" id="{35DFE57B-A869-EFFD-B057-74204D5C77B4}"/>
              </a:ext>
            </a:extLst>
          </p:cNvPr>
          <p:cNvSpPr/>
          <p:nvPr/>
        </p:nvSpPr>
        <p:spPr>
          <a:xfrm rot="8210528">
            <a:off x="2301772" y="2304505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D4129967-81D3-F1AD-7FF5-03A990C205FF}"/>
              </a:ext>
            </a:extLst>
          </p:cNvPr>
          <p:cNvSpPr/>
          <p:nvPr/>
        </p:nvSpPr>
        <p:spPr>
          <a:xfrm rot="8210528">
            <a:off x="4105171" y="2380705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ardrop 17">
            <a:extLst>
              <a:ext uri="{FF2B5EF4-FFF2-40B4-BE49-F238E27FC236}">
                <a16:creationId xmlns:a16="http://schemas.microsoft.com/office/drawing/2014/main" id="{254D7B85-0D88-85D5-9751-996D641DFFE9}"/>
              </a:ext>
            </a:extLst>
          </p:cNvPr>
          <p:cNvSpPr/>
          <p:nvPr/>
        </p:nvSpPr>
        <p:spPr>
          <a:xfrm rot="8210528">
            <a:off x="5146255" y="2152098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4CB4BCD2-A5E2-4142-88E4-477BC641494A}"/>
              </a:ext>
            </a:extLst>
          </p:cNvPr>
          <p:cNvSpPr/>
          <p:nvPr/>
        </p:nvSpPr>
        <p:spPr>
          <a:xfrm rot="8210528">
            <a:off x="4553589" y="2871773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4CD265BF-61DF-9B61-0635-30494524573B}"/>
              </a:ext>
            </a:extLst>
          </p:cNvPr>
          <p:cNvSpPr/>
          <p:nvPr/>
        </p:nvSpPr>
        <p:spPr>
          <a:xfrm rot="8210528">
            <a:off x="4520039" y="2211364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DB5D21F9-EC78-E0E0-41CB-A3C309A588CB}"/>
              </a:ext>
            </a:extLst>
          </p:cNvPr>
          <p:cNvSpPr/>
          <p:nvPr/>
        </p:nvSpPr>
        <p:spPr>
          <a:xfrm rot="8210528">
            <a:off x="3179009" y="1262326"/>
            <a:ext cx="290640" cy="275204"/>
          </a:xfrm>
          <a:prstGeom prst="teardrop">
            <a:avLst>
              <a:gd name="adj" fmla="val 165806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5AFE05E0-91B9-B81C-890E-811378F94CDA}"/>
              </a:ext>
            </a:extLst>
          </p:cNvPr>
          <p:cNvSpPr/>
          <p:nvPr/>
        </p:nvSpPr>
        <p:spPr>
          <a:xfrm rot="8210528">
            <a:off x="2707855" y="2365292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ardrop 22">
            <a:extLst>
              <a:ext uri="{FF2B5EF4-FFF2-40B4-BE49-F238E27FC236}">
                <a16:creationId xmlns:a16="http://schemas.microsoft.com/office/drawing/2014/main" id="{C1E8E6F8-75E8-EBF3-B8BD-5C87455C128F}"/>
              </a:ext>
            </a:extLst>
          </p:cNvPr>
          <p:cNvSpPr/>
          <p:nvPr/>
        </p:nvSpPr>
        <p:spPr>
          <a:xfrm rot="8210528">
            <a:off x="4883787" y="2322969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ardrop 23">
            <a:extLst>
              <a:ext uri="{FF2B5EF4-FFF2-40B4-BE49-F238E27FC236}">
                <a16:creationId xmlns:a16="http://schemas.microsoft.com/office/drawing/2014/main" id="{19AB423E-D242-1D64-23D9-E31ECBE9D95C}"/>
              </a:ext>
            </a:extLst>
          </p:cNvPr>
          <p:cNvSpPr/>
          <p:nvPr/>
        </p:nvSpPr>
        <p:spPr>
          <a:xfrm rot="8210528">
            <a:off x="2783896" y="151443"/>
            <a:ext cx="104240" cy="111168"/>
          </a:xfrm>
          <a:prstGeom prst="teardrop">
            <a:avLst>
              <a:gd name="adj" fmla="val 165806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3D6ABA-BA00-565C-E201-A43D4E563223}"/>
              </a:ext>
            </a:extLst>
          </p:cNvPr>
          <p:cNvSpPr txBox="1"/>
          <p:nvPr/>
        </p:nvSpPr>
        <p:spPr>
          <a:xfrm>
            <a:off x="2841344" y="144522"/>
            <a:ext cx="5873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THE TRADE HOTEL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AB7935-7AB2-33FB-B9ED-2E3D7E931279}"/>
              </a:ext>
            </a:extLst>
          </p:cNvPr>
          <p:cNvGrpSpPr/>
          <p:nvPr/>
        </p:nvGrpSpPr>
        <p:grpSpPr>
          <a:xfrm>
            <a:off x="4173851" y="-9163"/>
            <a:ext cx="2418647" cy="584775"/>
            <a:chOff x="4439352" y="197288"/>
            <a:chExt cx="2418647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7C8D849-9533-A58C-BB34-6EA35F1F7AF7}"/>
                </a:ext>
              </a:extLst>
            </p:cNvPr>
            <p:cNvSpPr txBox="1"/>
            <p:nvPr/>
          </p:nvSpPr>
          <p:spPr>
            <a:xfrm>
              <a:off x="4439352" y="197288"/>
              <a:ext cx="241864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       Hyatt Regency </a:t>
              </a:r>
            </a:p>
            <a:p>
              <a:r>
                <a:rPr lang="en-US" sz="1600" dirty="0"/>
                <a:t>       NGAUS HQ hotel</a:t>
              </a:r>
            </a:p>
          </p:txBody>
        </p:sp>
        <p:sp>
          <p:nvSpPr>
            <p:cNvPr id="15" name="Teardrop 14">
              <a:extLst>
                <a:ext uri="{FF2B5EF4-FFF2-40B4-BE49-F238E27FC236}">
                  <a16:creationId xmlns:a16="http://schemas.microsoft.com/office/drawing/2014/main" id="{5465F85F-31EB-27FD-28BA-0679B5977FA8}"/>
                </a:ext>
              </a:extLst>
            </p:cNvPr>
            <p:cNvSpPr/>
            <p:nvPr/>
          </p:nvSpPr>
          <p:spPr>
            <a:xfrm rot="8210528">
              <a:off x="4536431" y="269202"/>
              <a:ext cx="290640" cy="275204"/>
            </a:xfrm>
            <a:prstGeom prst="teardrop">
              <a:avLst>
                <a:gd name="adj" fmla="val 165806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400592" y="86920"/>
            <a:ext cx="5765959" cy="533735"/>
          </a:xfrm>
          <a:prstGeom prst="rect">
            <a:avLst/>
          </a:prstGeom>
        </p:spPr>
        <p:txBody>
          <a:bodyPr vert="horz" wrap="square" lIns="0" tIns="101853" rIns="0" bIns="0" rtlCol="0">
            <a:spAutoFit/>
          </a:bodyPr>
          <a:lstStyle/>
          <a:p>
            <a:pPr marL="24130">
              <a:spcBef>
                <a:spcPts val="100"/>
              </a:spcBef>
            </a:pPr>
            <a:r>
              <a:rPr sz="2800" spc="-25" dirty="0"/>
              <a:t>HOTEL</a:t>
            </a:r>
            <a:r>
              <a:rPr sz="2800" spc="-15" dirty="0"/>
              <a:t> </a:t>
            </a:r>
            <a:r>
              <a:rPr sz="2800" spc="-11" dirty="0"/>
              <a:t>AVAILABILITY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396742" y="2679447"/>
            <a:ext cx="93345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The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Pfister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Hotel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4318" y="2679447"/>
            <a:ext cx="158305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Drury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Plaza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Hotel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Downtown</a:t>
            </a:r>
            <a:endParaRPr sz="9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066799"/>
            <a:ext cx="2080260" cy="150495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83" y="1066799"/>
            <a:ext cx="2255519" cy="150495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018" y="1060705"/>
            <a:ext cx="2007871" cy="150494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460749" y="2679447"/>
            <a:ext cx="1411605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Cambria</a:t>
            </a:r>
            <a:r>
              <a:rPr sz="900" b="1" spc="-31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Hotel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Downtown</a:t>
            </a:r>
            <a:endParaRPr sz="9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1180" y="677552"/>
            <a:ext cx="79248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Over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2,400</a:t>
            </a:r>
            <a:r>
              <a:rPr sz="2000" spc="-3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committed</a:t>
            </a:r>
            <a:r>
              <a:rPr sz="2000" spc="-3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rooms</a:t>
            </a:r>
            <a:r>
              <a:rPr sz="2000" spc="-3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Downtown,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and</a:t>
            </a:r>
            <a:r>
              <a:rPr sz="2000" spc="-3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50</a:t>
            </a:r>
            <a:r>
              <a:rPr sz="2000" spc="-31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hospitality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1" dirty="0">
                <a:latin typeface="Arial"/>
                <a:cs typeface="Arial"/>
              </a:rPr>
              <a:t>suites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0" name="object 3"/>
          <p:cNvSpPr txBox="1"/>
          <p:nvPr/>
        </p:nvSpPr>
        <p:spPr>
          <a:xfrm>
            <a:off x="2220210" y="4542075"/>
            <a:ext cx="1329691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Westin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Hotel</a:t>
            </a:r>
            <a:r>
              <a:rPr sz="900" b="1" spc="-1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Downtown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" name="object 4"/>
          <p:cNvSpPr txBox="1"/>
          <p:nvPr/>
        </p:nvSpPr>
        <p:spPr>
          <a:xfrm>
            <a:off x="4419599" y="4542074"/>
            <a:ext cx="16656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Residence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Inn</a:t>
            </a:r>
            <a:r>
              <a:rPr sz="900" b="1" spc="-25" dirty="0">
                <a:latin typeface="Arial"/>
                <a:cs typeface="Arial"/>
              </a:rPr>
              <a:t> by</a:t>
            </a:r>
            <a:endParaRPr sz="9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900" b="1" dirty="0">
                <a:latin typeface="Arial"/>
                <a:cs typeface="Arial"/>
              </a:rPr>
              <a:t>Marriott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Milwaukee</a:t>
            </a:r>
            <a:r>
              <a:rPr sz="900" b="1" spc="-3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Downtown</a:t>
            </a:r>
            <a:endParaRPr sz="900" dirty="0">
              <a:latin typeface="Arial"/>
              <a:cs typeface="Arial"/>
            </a:endParaRPr>
          </a:p>
        </p:txBody>
      </p:sp>
      <p:pic>
        <p:nvPicPr>
          <p:cNvPr id="12" name="object 5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929427"/>
            <a:ext cx="2257805" cy="1504951"/>
          </a:xfrm>
          <a:prstGeom prst="rect">
            <a:avLst/>
          </a:prstGeom>
        </p:spPr>
      </p:pic>
      <p:pic>
        <p:nvPicPr>
          <p:cNvPr id="13" name="object 6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102" y="2929427"/>
            <a:ext cx="2008631" cy="1504951"/>
          </a:xfrm>
          <a:prstGeom prst="rect">
            <a:avLst/>
          </a:prstGeom>
        </p:spPr>
      </p:pic>
      <p:pic>
        <p:nvPicPr>
          <p:cNvPr id="14" name="object 7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762" y="2929427"/>
            <a:ext cx="2253995" cy="1504951"/>
          </a:xfrm>
          <a:prstGeom prst="rect">
            <a:avLst/>
          </a:prstGeom>
        </p:spPr>
      </p:pic>
      <p:sp>
        <p:nvSpPr>
          <p:cNvPr id="15" name="object 8"/>
          <p:cNvSpPr txBox="1"/>
          <p:nvPr/>
        </p:nvSpPr>
        <p:spPr>
          <a:xfrm>
            <a:off x="7103871" y="4542074"/>
            <a:ext cx="120840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209"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DoubleTree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by</a:t>
            </a:r>
            <a:r>
              <a:rPr sz="900" b="1" spc="-25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Hilton</a:t>
            </a:r>
            <a:endParaRPr sz="900">
              <a:latin typeface="Arial"/>
              <a:cs typeface="Arial"/>
            </a:endParaRPr>
          </a:p>
          <a:p>
            <a:pPr marL="12700"/>
            <a:r>
              <a:rPr sz="900" b="1" dirty="0">
                <a:latin typeface="Arial"/>
                <a:cs typeface="Arial"/>
              </a:rPr>
              <a:t>Milwaukee</a:t>
            </a:r>
            <a:r>
              <a:rPr sz="900" b="1" spc="-40" dirty="0">
                <a:latin typeface="Arial"/>
                <a:cs typeface="Arial"/>
              </a:rPr>
              <a:t> </a:t>
            </a:r>
            <a:r>
              <a:rPr sz="900" b="1" spc="-11" dirty="0">
                <a:latin typeface="Arial"/>
                <a:cs typeface="Arial"/>
              </a:rPr>
              <a:t>Downtown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4523" y="4045966"/>
            <a:ext cx="1157605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dirty="0">
                <a:latin typeface="Arial"/>
                <a:cs typeface="Arial"/>
              </a:rPr>
              <a:t>Hilton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1" dirty="0">
                <a:latin typeface="Arial"/>
                <a:cs typeface="Arial"/>
              </a:rPr>
              <a:t>Milwaukee</a:t>
            </a:r>
            <a:endParaRPr sz="11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22349" y="4056634"/>
            <a:ext cx="993775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dirty="0">
                <a:latin typeface="Arial"/>
                <a:cs typeface="Arial"/>
              </a:rPr>
              <a:t>Hyatt</a:t>
            </a:r>
            <a:r>
              <a:rPr sz="1100" b="1" spc="-31" dirty="0">
                <a:latin typeface="Arial"/>
                <a:cs typeface="Arial"/>
              </a:rPr>
              <a:t> </a:t>
            </a:r>
            <a:r>
              <a:rPr sz="1100" b="1" spc="-11" dirty="0">
                <a:latin typeface="Arial"/>
                <a:cs typeface="Arial"/>
              </a:rPr>
              <a:t>Regency</a:t>
            </a:r>
            <a:endParaRPr sz="11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77489" y="4045966"/>
            <a:ext cx="1659889" cy="1814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100" b="1" dirty="0">
                <a:latin typeface="Arial"/>
                <a:cs typeface="Arial"/>
              </a:rPr>
              <a:t>Saint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Kate</a:t>
            </a:r>
            <a:r>
              <a:rPr sz="1100" b="1" spc="-31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the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Arts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20" dirty="0">
                <a:latin typeface="Arial"/>
                <a:cs typeface="Arial"/>
              </a:rPr>
              <a:t>Hotel</a:t>
            </a:r>
            <a:endParaRPr sz="11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9076"/>
            <a:ext cx="1984248" cy="295884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9233" y="452882"/>
            <a:ext cx="319836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800" spc="-11" dirty="0"/>
              <a:t>HOSPITALITY</a:t>
            </a:r>
            <a:r>
              <a:rPr lang="en-US" sz="2800" spc="-11" dirty="0"/>
              <a:t> SUITES</a:t>
            </a:r>
            <a:endParaRPr sz="2800" spc="-11" dirty="0"/>
          </a:p>
        </p:txBody>
      </p:sp>
      <p:pic>
        <p:nvPicPr>
          <p:cNvPr id="7" name="object 7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88" y="989076"/>
            <a:ext cx="1981200" cy="295884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483" y="989076"/>
            <a:ext cx="1981200" cy="2958847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46" y="989076"/>
            <a:ext cx="1972055" cy="2958847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161531" y="4010104"/>
            <a:ext cx="1018540" cy="4004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4136">
              <a:lnSpc>
                <a:spcPct val="120000"/>
              </a:lnSpc>
              <a:spcBef>
                <a:spcPts val="100"/>
              </a:spcBef>
            </a:pPr>
            <a:r>
              <a:rPr sz="1100" b="1" spc="-11" dirty="0">
                <a:latin typeface="Arial"/>
                <a:cs typeface="Arial"/>
              </a:rPr>
              <a:t>Potawatomi </a:t>
            </a:r>
            <a:r>
              <a:rPr sz="1100" b="1" dirty="0">
                <a:latin typeface="Arial"/>
                <a:cs typeface="Arial"/>
              </a:rPr>
              <a:t>Hotel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&amp;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1" dirty="0">
                <a:latin typeface="Arial"/>
                <a:cs typeface="Arial"/>
              </a:rPr>
              <a:t>Casino</a:t>
            </a:r>
            <a:endParaRPr sz="1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554eecc5-e26c-4620-b240-5a8bb326c33d}" enabled="1" method="Standard" siteId="{fae6d70f-954b-4811-92b6-0530d6f84c43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1530</TotalTime>
  <Words>690</Words>
  <Application>Microsoft Office PowerPoint</Application>
  <PresentationFormat>On-screen Show (16:9)</PresentationFormat>
  <Paragraphs>228</Paragraphs>
  <Slides>22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Segoe UI Black</vt:lpstr>
      <vt:lpstr>Montserrat</vt:lpstr>
      <vt:lpstr>Arial</vt:lpstr>
      <vt:lpstr>Segoe UI</vt:lpstr>
      <vt:lpstr>Google Sans</vt:lpstr>
      <vt:lpstr>Calibri</vt:lpstr>
      <vt:lpstr>Bahnschrift SemiLight</vt:lpstr>
      <vt:lpstr>Arial Narrow</vt:lpstr>
      <vt:lpstr>Aptos</vt:lpstr>
      <vt:lpstr>Arial Black</vt:lpstr>
      <vt:lpstr>Office Theme</vt:lpstr>
      <vt:lpstr>AUGUST 22-25, 2025 Your home – Milwaukee!</vt:lpstr>
      <vt:lpstr>PowerPoint Presentation</vt:lpstr>
      <vt:lpstr>DRIVING HERE</vt:lpstr>
      <vt:lpstr>MILWAUKEE WEATHER</vt:lpstr>
      <vt:lpstr>THINGS TO DO</vt:lpstr>
      <vt:lpstr>SPOUSE ACTIVITIES</vt:lpstr>
      <vt:lpstr>DOWNTOWN HOTEL MAP</vt:lpstr>
      <vt:lpstr>HOTEL AVAILABILITY</vt:lpstr>
      <vt:lpstr>HOSPITALITY SUITES</vt:lpstr>
      <vt:lpstr>DOWNTOWN DINING MAP</vt:lpstr>
      <vt:lpstr>OVER 150 DOWNTOWN RESTAURANTS</vt:lpstr>
      <vt:lpstr>WISCONSIN CENTER DISTRICT</vt:lpstr>
      <vt:lpstr>GOLF TOURNAMENTS</vt:lpstr>
      <vt:lpstr>HARLEY-DAVIDSON RIDE</vt:lpstr>
      <vt:lpstr>PowerPoint Presentation</vt:lpstr>
      <vt:lpstr>COMPANY GRADE / WARRANT OFFICER MIXER</vt:lpstr>
      <vt:lpstr>SENIOR WARRANT OFFICER MIXER</vt:lpstr>
      <vt:lpstr>FUN RUN</vt:lpstr>
      <vt:lpstr>PowerPoint Presentation</vt:lpstr>
      <vt:lpstr>PowerPoint Presentation</vt:lpstr>
      <vt:lpstr>ALL STATES DINNER</vt:lpstr>
      <vt:lpstr>WE LOOK FORWARD TO HOSTING IN 2025!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A PRESENTATION</dc:title>
  <dc:creator>Nathan Fetherston</dc:creator>
  <cp:lastModifiedBy>Elizabeth Jara</cp:lastModifiedBy>
  <cp:revision>108</cp:revision>
  <cp:lastPrinted>2024-08-13T15:19:06Z</cp:lastPrinted>
  <dcterms:created xsi:type="dcterms:W3CDTF">2024-03-01T17:51:10Z</dcterms:created>
  <dcterms:modified xsi:type="dcterms:W3CDTF">2024-12-02T19:45:24Z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2024-03-01T00:00:00Z</vt:filetime>
  </property>
  <property fmtid="{D5CDD505-2E9C-101B-9397-08002B2CF9AE}" pid="5" name="Producer">
    <vt:lpwstr>Microsoft® PowerPoint® for Microsoft 365</vt:lpwstr>
  </property>
  <property fmtid="{D5CDD505-2E9C-101B-9397-08002B2CF9AE}" pid="6" name="ContentTypeId">
    <vt:lpwstr>0x0101005DD61041E6AE134388EB50057F1230F9</vt:lpwstr>
  </property>
  <property fmtid="{D5CDD505-2E9C-101B-9397-08002B2CF9AE}" pid="7" name="MediaServiceImageTags">
    <vt:lpwstr/>
  </property>
</Properties>
</file>