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422" r:id="rId11"/>
    <p:sldId id="4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8203"/>
    <a:srgbClr val="3D4144"/>
    <a:srgbClr val="1A3866"/>
    <a:srgbClr val="111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1407" autoAdjust="0"/>
  </p:normalViewPr>
  <p:slideViewPr>
    <p:cSldViewPr snapToGrid="0">
      <p:cViewPr varScale="1">
        <p:scale>
          <a:sx n="87" d="100"/>
          <a:sy n="87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7C3A-E760-4689-8B21-5FD544A3045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E6EF1-F883-47D2-A129-0328A2AA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5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E6EF1-F883-47D2-A129-0328A2AAA9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E9717DB-EF8A-4249-B302-0054C4C29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885D7E4-FC3A-4FB3-AFB8-9009708DD8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4AF173A-958B-4920-B915-CFE341F6A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76C4CF-A50A-4024-BFC2-B66EBFD22F67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BC17-D2E3-4DFC-9455-4B6D5B792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C7BBB-49B7-4802-A685-6ED77FCA8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6DA88-6471-418C-A71F-5746CA52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E2B-EB89-4F79-8DFE-DDDD457999B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E4017-6333-49EC-9D6B-B43B88E3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3594-71D8-49FF-9081-3E1B9E76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54E-6223-401F-9325-F36D8927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6A48-4D00-4C36-9DB4-D32623EE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A8E06-1329-44C7-9484-B161015B5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B7D73-0E0A-46A5-9119-8D4DC560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E2B-EB89-4F79-8DFE-DDDD457999B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94315-3A15-4E9A-B410-9548B785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98185-579B-4C1D-BB84-875EDCE1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54E-6223-401F-9325-F36D8927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4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9E96A9-A61D-410B-A692-B5E63835A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9A422-6AFF-4E7D-9E07-D99735A7E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D4814-AC33-4F60-AB3A-E7C39881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E2B-EB89-4F79-8DFE-DDDD457999B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FDE78-622B-449F-A28E-4B3AF22A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1C18E-CB80-4644-AF6C-F518634E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54E-6223-401F-9325-F36D8927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3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061D-5E66-4485-9902-9843432D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4B019-EF97-41E7-AB01-E471EC853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6AC57-6CB4-4C57-84EA-109052F5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E2B-EB89-4F79-8DFE-DDDD457999B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60A3F-3299-41A9-83B7-CA64465D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9C319-4D2C-401D-874E-520A961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54E-6223-401F-9325-F36D8927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1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80A1-D756-45C7-ADAC-680055CF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E1A72-5EFB-43A4-B12D-B13C3DD91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9BEF1-8F98-49E4-9EBA-A077C87E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E2B-EB89-4F79-8DFE-DDDD457999B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F8113-4137-44E2-927F-8713005C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73880-11B3-404E-A024-0B4973EB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54E-6223-401F-9325-F36D8927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7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B434-9683-46A7-AECF-ADBCCDD8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E177-69F2-4C30-9FA9-CCBAFE639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793CC-A28F-4A43-8BF4-C0BA6F33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785CF-F860-4A2E-8807-6FAAB84D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E2B-EB89-4F79-8DFE-DDDD457999B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7F546-61A4-4105-9043-FF274C6A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D950D-0EE1-4FE5-8DFE-3E758F41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54E-6223-401F-9325-F36D8927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D409-0B79-4A8F-A3BD-F344EBEF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5DEA-3AFB-43CF-AC6D-E1B887C1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67554-DF88-45F1-B3E2-676FE9B7D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8BFAA-9ADD-4A6B-BA3E-982FE3954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73096-10C1-4B1D-B270-A277C6749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0E7D30-FECE-4E2C-BA80-3B71E1F4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E2B-EB89-4F79-8DFE-DDDD457999B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546BC-6D5A-452A-A803-B627EFF8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1BB9B-4561-4F58-A6CE-826DA57C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54E-6223-401F-9325-F36D8927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1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7A83-CC28-4368-94D2-1C83A271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5AB9D-200F-4B72-A547-5665EFFD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E2B-EB89-4F79-8DFE-DDDD457999B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4333D-BDA8-49E5-AE27-FF8C1A49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8A2AE-75FB-43D6-A319-98372FB9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54E-6223-401F-9325-F36D8927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9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A5F23-9E1D-4F1F-AC53-C31B5473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E2B-EB89-4F79-8DFE-DDDD457999B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A031E-D4A4-4D7F-974D-EC685B90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D100C-0740-4EFF-81BF-D29A8396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54E-6223-401F-9325-F36D8927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B02F-2576-457A-813C-00CCABF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70F54-EF86-43DE-97E7-21A9399E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28716-C196-4DC8-ACE7-20F10CFEB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50F47-AC53-43F7-8BE3-ACB5F041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E2B-EB89-4F79-8DFE-DDDD457999B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1C20A-45F7-418A-8317-D9412A04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7D185-8530-498F-9EFB-D50D5852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54E-6223-401F-9325-F36D8927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1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30EC-CA28-4A17-B239-4F734F8E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01055-8754-4D6F-813A-1B3AA5EB3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B7283-A7DC-4182-B3A0-193113A32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9D052-AECD-4F5A-A99A-965B0CED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E2B-EB89-4F79-8DFE-DDDD457999B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41AD1-66A1-4518-A422-5DCA3A39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7FC8F-0B99-40E8-8B80-8E5495FF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54E-6223-401F-9325-F36D8927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2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51F58-B79A-4035-92DF-90E184D5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0F799-6DE2-4045-96C1-A54A28291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76A4F-44EA-469E-A523-AEFE68678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DE2B-EB89-4F79-8DFE-DDDD457999B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33E6D-ABCA-4C50-92E5-2F7323A8F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CC8F9-8BC8-42BD-8998-9F9393E6A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BF54E-6223-401F-9325-F36D8927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6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aus.org/award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arnold@ngaus.or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wards@ngau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C75B3AF-FCAD-45FD-A7FC-876CCB067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NGAUS Awards Process Timeline</a:t>
            </a:r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altLang="en-US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8A91604-3311-4631-8EB1-06E8CE8D7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October – Call to States for nominations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15 Feb. – Nominations due to NGAUS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March - Awards Committee Meeting (Teleconference)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21 March – NGAUS Board of Directors Meeting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By 1 April – Notify states once list is approved by NGAUS board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August – Presentations at NGAUS conference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B96B-F57E-4CF0-A11A-3522E5CB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31" y="2766218"/>
            <a:ext cx="3216007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More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0DB6-1807-45FE-9E7A-051CAF44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0" y="1813487"/>
            <a:ext cx="6309359" cy="3413588"/>
          </a:xfrm>
        </p:spPr>
        <p:txBody>
          <a:bodyPr/>
          <a:lstStyle/>
          <a:p>
            <a:pPr lvl="1">
              <a:lnSpc>
                <a:spcPct val="90000"/>
              </a:lnSpc>
              <a:buSzPct val="75000"/>
              <a:tabLst>
                <a:tab pos="228600" algn="l"/>
              </a:tabLst>
            </a:pPr>
            <a:endParaRPr lang="en-US" sz="2200" dirty="0">
              <a:solidFill>
                <a:schemeClr val="bg1"/>
              </a:solidFill>
              <a:latin typeface="Trebuchet MS" panose="020B0603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indent="0">
              <a:lnSpc>
                <a:spcPct val="90000"/>
              </a:lnSpc>
              <a:buSzPct val="100000"/>
              <a:buNone/>
              <a:tabLst>
                <a:tab pos="228600" algn="l"/>
              </a:tabLst>
            </a:pP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  <a:hlinkClick r:id="rId3"/>
              </a:rPr>
              <a:t>www.ngaus.org/awards</a:t>
            </a:r>
            <a:endParaRPr lang="en-US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182880" indent="0">
              <a:lnSpc>
                <a:spcPct val="90000"/>
              </a:lnSpc>
              <a:buSzPct val="100000"/>
              <a:buNone/>
              <a:tabLst>
                <a:tab pos="228600" algn="l"/>
              </a:tabLst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Nomination Form</a:t>
            </a:r>
          </a:p>
          <a:p>
            <a:pPr marL="182880" indent="0">
              <a:lnSpc>
                <a:spcPct val="90000"/>
              </a:lnSpc>
              <a:buSzPct val="100000"/>
              <a:buNone/>
              <a:tabLst>
                <a:tab pos="228600" algn="l"/>
              </a:tabLst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Criteria</a:t>
            </a:r>
          </a:p>
          <a:p>
            <a:pPr marL="182880" indent="0">
              <a:lnSpc>
                <a:spcPct val="90000"/>
              </a:lnSpc>
              <a:buSzPct val="100000"/>
              <a:buNone/>
              <a:tabLst>
                <a:tab pos="228600" algn="l"/>
              </a:tabLst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Eligibility</a:t>
            </a:r>
          </a:p>
          <a:p>
            <a:pPr marL="182880" indent="0">
              <a:lnSpc>
                <a:spcPct val="90000"/>
              </a:lnSpc>
              <a:buSzPct val="100000"/>
              <a:buNone/>
              <a:tabLst>
                <a:tab pos="228600" algn="l"/>
              </a:tabLst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Nomination and Selection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35871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B96B-F57E-4CF0-A11A-3522E5CB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31" y="2766218"/>
            <a:ext cx="321600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0DB6-1807-45FE-9E7A-051CAF44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213" y="1904927"/>
            <a:ext cx="5724181" cy="3413588"/>
          </a:xfrm>
        </p:spPr>
        <p:txBody>
          <a:bodyPr/>
          <a:lstStyle/>
          <a:p>
            <a:pPr lvl="1">
              <a:lnSpc>
                <a:spcPct val="90000"/>
              </a:lnSpc>
              <a:buSzPct val="75000"/>
              <a:tabLst>
                <a:tab pos="228600" algn="l"/>
              </a:tabLst>
            </a:pPr>
            <a:endParaRPr lang="en-US" sz="2200" dirty="0">
              <a:solidFill>
                <a:schemeClr val="bg1"/>
              </a:solidFill>
              <a:latin typeface="Trebuchet MS" panose="020B0603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indent="0">
              <a:lnSpc>
                <a:spcPct val="90000"/>
              </a:lnSpc>
              <a:buSzPct val="100000"/>
              <a:buNone/>
              <a:tabLst>
                <a:tab pos="228600" algn="l"/>
              </a:tabLst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NGAUS Staff POC: Rich Arnold</a:t>
            </a:r>
          </a:p>
          <a:p>
            <a:pPr marL="182880" indent="0">
              <a:lnSpc>
                <a:spcPct val="90000"/>
              </a:lnSpc>
              <a:buSzPct val="100000"/>
              <a:buNone/>
              <a:tabLst>
                <a:tab pos="228600" algn="l"/>
              </a:tabLst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hlinkClick r:id="rId3"/>
              </a:rPr>
              <a:t>richard.arnold@ngaus.org</a:t>
            </a:r>
            <a:b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hlinkClick r:id="rId4"/>
              </a:rPr>
              <a:t>awards@ngaus.org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182880" indent="0">
              <a:lnSpc>
                <a:spcPct val="90000"/>
              </a:lnSpc>
              <a:buSzPct val="100000"/>
              <a:buNone/>
              <a:tabLst>
                <a:tab pos="228600" algn="l"/>
              </a:tabLst>
            </a:pP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182880" indent="0">
              <a:lnSpc>
                <a:spcPct val="90000"/>
              </a:lnSpc>
              <a:buSzPct val="100000"/>
              <a:buNone/>
              <a:tabLst>
                <a:tab pos="228600" algn="l"/>
              </a:tabLst>
            </a:pP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6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EC3D168-2DED-4773-B7CC-2AC7F0ACC6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8255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NGAUS Awards</a:t>
            </a:r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altLang="en-US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E01766A-C206-48F8-B673-D45F61BC67B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225551"/>
            <a:ext cx="8229600" cy="3687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Harry S. Truman Award</a:t>
            </a:r>
            <a:endParaRPr lang="pt-BR" alt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34B14D0D-EF99-40BA-B1EE-0E56FA5C7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74849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BB1441-48DB-4A4A-AA0B-E3ADD20F3028}"/>
              </a:ext>
            </a:extLst>
          </p:cNvPr>
          <p:cNvSpPr txBox="1"/>
          <p:nvPr/>
        </p:nvSpPr>
        <p:spPr>
          <a:xfrm>
            <a:off x="2514600" y="5778958"/>
            <a:ext cx="716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Highest NGAUS Award (first presented in 1969) </a:t>
            </a:r>
            <a:b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Top Elected Officials/Military Officers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05B7B2-2118-4E90-B4DA-8360B5BFDE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8255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NGAUS Awards</a:t>
            </a:r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altLang="en-US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454680D-78EA-4FF9-9DA8-A6911D29AA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225551"/>
            <a:ext cx="8229600" cy="3687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G.V. “Sonny” Montgomery Medal</a:t>
            </a: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4D59C9DF-FA9C-4937-A9BC-E7EDB7EBF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584F2-7657-4218-A09A-26859F1B397E}"/>
              </a:ext>
            </a:extLst>
          </p:cNvPr>
          <p:cNvSpPr txBox="1"/>
          <p:nvPr/>
        </p:nvSpPr>
        <p:spPr>
          <a:xfrm>
            <a:off x="2759528" y="5826550"/>
            <a:ext cx="6672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Second-highest award (first presented 2004)</a:t>
            </a:r>
            <a:b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Top Elected Officials/Military Officers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5A8660A-B08F-4DDA-A150-744DA8B36F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algn="ctr" eaLnBrk="1" hangingPunct="1"/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NGAUS Awards</a:t>
            </a:r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altLang="en-US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BC0032B-528E-40C9-A952-C3212BF48A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35918"/>
            <a:ext cx="8229600" cy="1510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Charles Dick Medal of Merit</a:t>
            </a:r>
            <a:endParaRPr lang="en-US" alt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4E8E82F9-8FF2-4625-B513-41CD0E15B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209800"/>
            <a:ext cx="5410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2E74C-B11D-49D9-9249-C253A94473BF}"/>
              </a:ext>
            </a:extLst>
          </p:cNvPr>
          <p:cNvSpPr txBox="1"/>
          <p:nvPr/>
        </p:nvSpPr>
        <p:spPr>
          <a:xfrm>
            <a:off x="3048000" y="537815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(First presented in 1989) </a:t>
            </a:r>
            <a:b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Elected officials (national &amp; state)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4A412CD-8AA7-47B6-9930-78D2F2711A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25550"/>
            <a:ext cx="8229600" cy="9657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Patrick Henry Award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7B489B98-ABA9-43FC-B440-B6610D2E7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t="6348" r="6411" b="3688"/>
          <a:stretch/>
        </p:blipFill>
        <p:spPr bwMode="auto">
          <a:xfrm>
            <a:off x="4789714" y="1839685"/>
            <a:ext cx="2612571" cy="334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9EED74-CF37-45A9-8685-3E08D311BBF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825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NGAUS Awards</a:t>
            </a:r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altLang="en-US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98DD3-C47D-4AD9-BF7D-CBBACE2B2376}"/>
              </a:ext>
            </a:extLst>
          </p:cNvPr>
          <p:cNvSpPr txBox="1"/>
          <p:nvPr/>
        </p:nvSpPr>
        <p:spPr>
          <a:xfrm>
            <a:off x="3048000" y="535130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(First presented in 1989) </a:t>
            </a:r>
            <a:b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Elected officials (state &amp; local) </a:t>
            </a:r>
            <a:b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Staffers &amp; other civic leaders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EC4740B-EC2F-453F-87DD-53FA43541A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br>
              <a:rPr lang="en-US" altLang="en-US" sz="4000"/>
            </a:br>
            <a:endParaRPr lang="en-US" altLang="en-US" sz="40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4B470A-4646-4E98-A09B-A728B3D04CD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371601"/>
            <a:ext cx="8229600" cy="100148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Distinguished Service Medal</a:t>
            </a:r>
            <a:b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B1060662-10D9-4A11-9751-CB60240C6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1824"/>
            <a:ext cx="152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59EDBED-EAF1-4F87-82B1-2575B9A8B06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825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NGAUS Awards</a:t>
            </a:r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altLang="en-US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655E2-6F12-420A-8F1C-5C2979740593}"/>
              </a:ext>
            </a:extLst>
          </p:cNvPr>
          <p:cNvSpPr txBox="1"/>
          <p:nvPr/>
        </p:nvSpPr>
        <p:spPr>
          <a:xfrm>
            <a:off x="2204357" y="5632220"/>
            <a:ext cx="7783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Oldest award (1950)</a:t>
            </a:r>
            <a:b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Outstanding service by a Guardsman or Guard civilian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FCE05E90-0A81-44B1-AF57-01F8C5786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799" y="1182879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Meritorious Service Award (1972)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19FD1F-65AD-4B14-8BB9-AEF8BF4EACBB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825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NGAUS Awards</a:t>
            </a:r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altLang="en-US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91626-3619-43DE-83B5-B54C1508D1C6}"/>
              </a:ext>
            </a:extLst>
          </p:cNvPr>
          <p:cNvSpPr txBox="1"/>
          <p:nvPr/>
        </p:nvSpPr>
        <p:spPr>
          <a:xfrm>
            <a:off x="1600201" y="5015359"/>
            <a:ext cx="9281159" cy="1686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Any member of the National Guard, NGAUS or the Armed Forces of the United States, or any civilian assigned to a NGB or state HQ </a:t>
            </a:r>
            <a:br>
              <a:rPr lang="en-US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alt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Meritorious Service Certificate</a:t>
            </a:r>
            <a:endParaRPr lang="en-US" altLang="en-US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17" y="1803281"/>
            <a:ext cx="3096753" cy="30533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61813BF-94AB-4FAE-9D6E-E62CA5E53E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br>
              <a:rPr lang="en-US" altLang="en-US"/>
            </a:b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BD084D8-4DF9-4AAC-ACC9-D63B71F12E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25550"/>
            <a:ext cx="8229600" cy="13255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Valley Forge Cross for Heroism (1973)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Performing acts of heroism and lifesaving acts</a:t>
            </a: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E9D09739-9FFE-49FB-BC9D-1DE8FFB3C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29516"/>
            <a:ext cx="16764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241D927-985D-4004-B61A-8AEFC74B603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825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NGAUS Awards</a:t>
            </a:r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altLang="en-US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AED2B-BDC4-4EF8-98F0-7C60C8A92187}"/>
              </a:ext>
            </a:extLst>
          </p:cNvPr>
          <p:cNvSpPr txBox="1"/>
          <p:nvPr/>
        </p:nvSpPr>
        <p:spPr>
          <a:xfrm>
            <a:off x="3048000" y="580300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Valley Forge Certificate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Non-life threatening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96501C4-BE3A-4000-A332-ADC816A89F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br>
              <a:rPr lang="en-US" altLang="en-US"/>
            </a:br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E43BEE4-2117-469E-88F1-D7303F9EDB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25550"/>
            <a:ext cx="8229600" cy="5303838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Garde </a:t>
            </a:r>
            <a:r>
              <a:rPr lang="en-US" altLang="en-US" sz="2400" b="1" u="sng" dirty="0" err="1">
                <a:solidFill>
                  <a:schemeClr val="bg1"/>
                </a:solidFill>
                <a:latin typeface="Trebuchet MS" panose="020B0603020202020204" pitchFamily="34" charset="0"/>
              </a:rPr>
              <a:t>Nationale</a:t>
            </a:r>
            <a:r>
              <a:rPr lang="en-US" alt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 Trophy (1989)</a:t>
            </a:r>
            <a:endParaRPr lang="en-US" alt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Significant achievement in civilian endeavors</a:t>
            </a:r>
          </a:p>
          <a:p>
            <a:pPr marL="0" indent="0" algn="ctr">
              <a:buNone/>
              <a:defRPr/>
            </a:pPr>
            <a:endParaRPr lang="en-US" alt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Theodore Roosevelt Leadership Award </a:t>
            </a:r>
            <a:br>
              <a:rPr lang="en-US" alt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alt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for Company Grade Officers (2006)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State, territory or D.C. may submit no more than </a:t>
            </a:r>
            <a:b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one ANG and one ARNG nomination each year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24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Eagle Rising Award for Warrant Officers (2011)</a:t>
            </a:r>
            <a:endParaRPr lang="en-US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Nominees must be WO1-CW3</a:t>
            </a:r>
            <a:b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State, territory or D.C. may submit no more than </a:t>
            </a:r>
            <a:b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2400">
                <a:solidFill>
                  <a:schemeClr val="bg1"/>
                </a:solidFill>
                <a:latin typeface="Trebuchet MS" panose="020B0603020202020204" pitchFamily="34" charset="0"/>
              </a:rPr>
              <a:t>one nomination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each year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97701B-CE12-453F-9428-25052B7FC059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825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NGAUS Awards</a:t>
            </a:r>
            <a:b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altLang="en-US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369</Words>
  <Application>Microsoft Office PowerPoint</Application>
  <PresentationFormat>Widescreen</PresentationFormat>
  <Paragraphs>55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 Theme</vt:lpstr>
      <vt:lpstr> NGAUS Awards Process Timeline </vt:lpstr>
      <vt:lpstr> NGAUS Awards </vt:lpstr>
      <vt:lpstr> NGAUS Awards </vt:lpstr>
      <vt:lpstr> NGAUS Awards </vt:lpstr>
      <vt:lpstr>PowerPoint Presentation</vt:lpstr>
      <vt:lpstr> </vt:lpstr>
      <vt:lpstr>PowerPoint Presentation</vt:lpstr>
      <vt:lpstr> </vt:lpstr>
      <vt:lpstr> </vt:lpstr>
      <vt:lpstr>More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NGAUS Membership</dc:title>
  <dc:creator>Cheyenne Arnold</dc:creator>
  <cp:lastModifiedBy>Richard Arnold</cp:lastModifiedBy>
  <cp:revision>33</cp:revision>
  <dcterms:created xsi:type="dcterms:W3CDTF">2020-09-22T14:43:30Z</dcterms:created>
  <dcterms:modified xsi:type="dcterms:W3CDTF">2026-01-14T19:57:19Z</dcterms:modified>
</cp:coreProperties>
</file>